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3"/>
  </p:notesMasterIdLst>
  <p:sldIdLst>
    <p:sldId id="256" r:id="rId2"/>
    <p:sldId id="257" r:id="rId3"/>
    <p:sldId id="267" r:id="rId4"/>
    <p:sldId id="258" r:id="rId5"/>
    <p:sldId id="369" r:id="rId6"/>
    <p:sldId id="375" r:id="rId7"/>
    <p:sldId id="437" r:id="rId8"/>
    <p:sldId id="370" r:id="rId9"/>
    <p:sldId id="435" r:id="rId10"/>
    <p:sldId id="368" r:id="rId11"/>
    <p:sldId id="367" r:id="rId12"/>
    <p:sldId id="353" r:id="rId13"/>
    <p:sldId id="376" r:id="rId14"/>
    <p:sldId id="354" r:id="rId15"/>
    <p:sldId id="360" r:id="rId16"/>
    <p:sldId id="378" r:id="rId17"/>
    <p:sldId id="384" r:id="rId18"/>
    <p:sldId id="361" r:id="rId19"/>
    <p:sldId id="366" r:id="rId20"/>
    <p:sldId id="358" r:id="rId21"/>
    <p:sldId id="359" r:id="rId22"/>
    <p:sldId id="329" r:id="rId23"/>
    <p:sldId id="362" r:id="rId24"/>
    <p:sldId id="363" r:id="rId25"/>
    <p:sldId id="364" r:id="rId26"/>
    <p:sldId id="331" r:id="rId27"/>
    <p:sldId id="332" r:id="rId28"/>
    <p:sldId id="333" r:id="rId29"/>
    <p:sldId id="335" r:id="rId30"/>
    <p:sldId id="346" r:id="rId31"/>
    <p:sldId id="390" r:id="rId32"/>
    <p:sldId id="393" r:id="rId33"/>
    <p:sldId id="469" r:id="rId34"/>
    <p:sldId id="473" r:id="rId35"/>
    <p:sldId id="465" r:id="rId36"/>
    <p:sldId id="340" r:id="rId37"/>
    <p:sldId id="392" r:id="rId38"/>
    <p:sldId id="456" r:id="rId39"/>
    <p:sldId id="462" r:id="rId40"/>
    <p:sldId id="459" r:id="rId41"/>
    <p:sldId id="463" r:id="rId42"/>
    <p:sldId id="466" r:id="rId43"/>
    <p:sldId id="467" r:id="rId44"/>
    <p:sldId id="471" r:id="rId45"/>
    <p:sldId id="472" r:id="rId46"/>
    <p:sldId id="474" r:id="rId47"/>
    <p:sldId id="468" r:id="rId48"/>
    <p:sldId id="342" r:id="rId49"/>
    <p:sldId id="345" r:id="rId50"/>
    <p:sldId id="475" r:id="rId51"/>
    <p:sldId id="461" r:id="rId52"/>
    <p:sldId id="344" r:id="rId53"/>
    <p:sldId id="350" r:id="rId54"/>
    <p:sldId id="351" r:id="rId55"/>
    <p:sldId id="460" r:id="rId56"/>
    <p:sldId id="328" r:id="rId57"/>
    <p:sldId id="263" r:id="rId58"/>
    <p:sldId id="379" r:id="rId59"/>
    <p:sldId id="394" r:id="rId60"/>
    <p:sldId id="403" r:id="rId61"/>
    <p:sldId id="380" r:id="rId62"/>
    <p:sldId id="401" r:id="rId63"/>
    <p:sldId id="402" r:id="rId64"/>
    <p:sldId id="396" r:id="rId65"/>
    <p:sldId id="397" r:id="rId66"/>
    <p:sldId id="404" r:id="rId67"/>
    <p:sldId id="405" r:id="rId68"/>
    <p:sldId id="406" r:id="rId69"/>
    <p:sldId id="407" r:id="rId70"/>
    <p:sldId id="409" r:id="rId71"/>
    <p:sldId id="411" r:id="rId72"/>
    <p:sldId id="412" r:id="rId73"/>
    <p:sldId id="413" r:id="rId74"/>
    <p:sldId id="398" r:id="rId75"/>
    <p:sldId id="414" r:id="rId76"/>
    <p:sldId id="415" r:id="rId77"/>
    <p:sldId id="418" r:id="rId78"/>
    <p:sldId id="417" r:id="rId79"/>
    <p:sldId id="419" r:id="rId80"/>
    <p:sldId id="420" r:id="rId81"/>
    <p:sldId id="421" r:id="rId82"/>
    <p:sldId id="423" r:id="rId83"/>
    <p:sldId id="424" r:id="rId84"/>
    <p:sldId id="425" r:id="rId85"/>
    <p:sldId id="426" r:id="rId86"/>
    <p:sldId id="438" r:id="rId87"/>
    <p:sldId id="433" r:id="rId88"/>
    <p:sldId id="428" r:id="rId89"/>
    <p:sldId id="429" r:id="rId90"/>
    <p:sldId id="430" r:id="rId91"/>
    <p:sldId id="431" r:id="rId92"/>
    <p:sldId id="383" r:id="rId93"/>
    <p:sldId id="327" r:id="rId94"/>
    <p:sldId id="262" r:id="rId95"/>
    <p:sldId id="352" r:id="rId96"/>
    <p:sldId id="439" r:id="rId97"/>
    <p:sldId id="440" r:id="rId98"/>
    <p:sldId id="443" r:id="rId99"/>
    <p:sldId id="444" r:id="rId100"/>
    <p:sldId id="445" r:id="rId101"/>
    <p:sldId id="441" r:id="rId102"/>
    <p:sldId id="446" r:id="rId103"/>
    <p:sldId id="449" r:id="rId104"/>
    <p:sldId id="447" r:id="rId105"/>
    <p:sldId id="450" r:id="rId106"/>
    <p:sldId id="451" r:id="rId107"/>
    <p:sldId id="454" r:id="rId108"/>
    <p:sldId id="476" r:id="rId109"/>
    <p:sldId id="477" r:id="rId110"/>
    <p:sldId id="325" r:id="rId111"/>
    <p:sldId id="272" r:id="rId112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D26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Style clair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9D7B26C5-4107-4FEC-AEDC-1716B250A1EF}" styleName="Style clair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Aucun style, grille du tableau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50"/>
    <p:restoredTop sz="84956"/>
  </p:normalViewPr>
  <p:slideViewPr>
    <p:cSldViewPr snapToGrid="0" snapToObjects="1">
      <p:cViewPr varScale="1">
        <p:scale>
          <a:sx n="137" d="100"/>
          <a:sy n="137" d="100"/>
        </p:scale>
        <p:origin x="2568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tableStyles" Target="tableStyle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notesMaster" Target="notesMasters/notesMaster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B44D0C-1CB1-E645-87B8-5887239B9ECD}" type="datetimeFigureOut">
              <a:rPr lang="fr-FR" smtClean="0"/>
              <a:t>09/04/2024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9A1237-63C0-2149-90AD-33FFCF7C857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777622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© SUPINFO</a:t>
            </a:r>
          </a:p>
          <a:p>
            <a:r>
              <a:rPr lang="fr-FR" dirty="0"/>
              <a:t>Auteur : Laurent GODEFROY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9A1237-63C0-2149-90AD-33FFCF7C8578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517323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La différence avec la loi binomiale résidé donc dans l’absence de remise des boules après chaque tirage.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9A1237-63C0-2149-90AD-33FFCF7C8578}" type="slidenum">
              <a:rPr lang="fr-FR" smtClean="0"/>
              <a:t>42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800257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Un peu barbare cette formule de la variance.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9A1237-63C0-2149-90AD-33FFCF7C8578}" type="slidenum">
              <a:rPr lang="fr-FR" smtClean="0"/>
              <a:t>47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290048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Cette loi porte le nom de Denis Poisson (1781-1840).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9A1237-63C0-2149-90AD-33FFCF7C8578}" type="slidenum">
              <a:rPr lang="fr-FR" smtClean="0"/>
              <a:t>48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779837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9A1237-63C0-2149-90AD-33FFCF7C8578}" type="slidenum">
              <a:rPr lang="fr-FR" smtClean="0"/>
              <a:t>49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69365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L’exemple des coups de pied de cheval est dû à </a:t>
            </a:r>
            <a:r>
              <a:rPr lang="fr-FR" dirty="0" err="1"/>
              <a:t>Ladislaus</a:t>
            </a:r>
            <a:r>
              <a:rPr lang="fr-FR" dirty="0"/>
              <a:t> </a:t>
            </a:r>
            <a:r>
              <a:rPr lang="fr-FR" dirty="0" err="1"/>
              <a:t>Bortkiewicz</a:t>
            </a:r>
            <a:r>
              <a:rPr lang="fr-FR" dirty="0"/>
              <a:t> (1868-1931) qui était un statisticien russe.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9A1237-63C0-2149-90AD-33FFCF7C8578}" type="slidenum">
              <a:rPr lang="fr-FR" smtClean="0"/>
              <a:t>50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537112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Ces résultats sont assez intuitifs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9A1237-63C0-2149-90AD-33FFCF7C8578}" type="slidenum">
              <a:rPr lang="fr-FR" smtClean="0"/>
              <a:t>55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253347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Moralement, une variable aléatoire continue prend trop de valeurs pour que le poids d’une seule valeur soit non nul.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9A1237-63C0-2149-90AD-33FFCF7C8578}" type="slidenum">
              <a:rPr lang="fr-FR" smtClean="0"/>
              <a:t>58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174907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L’auteur du cours assume un certains nombre de simplifications sur ce slide et les suivants.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9A1237-63C0-2149-90AD-33FFCF7C8578}" type="slidenum">
              <a:rPr lang="fr-FR" smtClean="0"/>
              <a:t>61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262506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Cela nous évitera de tout le temps rappeler les hypothèses.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9A1237-63C0-2149-90AD-33FFCF7C8578}" type="slidenum">
              <a:rPr lang="fr-FR" smtClean="0"/>
              <a:t>63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184372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Autrement dit pour le dernier point si deux variables aléatoires ont la même fonction de répartition alors elles ont la même densité.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9A1237-63C0-2149-90AD-33FFCF7C8578}" type="slidenum">
              <a:rPr lang="fr-FR" smtClean="0"/>
              <a:t>66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246966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es notes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fr-FR" dirty="0"/>
                  <a:t>On retiendra donc qu’une variable aléatoire est une application à valeurs réelles définie sur un univers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b="0" i="0" smtClean="0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fr-FR" dirty="0"/>
                  <a:t>.</a:t>
                </a:r>
              </a:p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fr-FR" dirty="0"/>
                  <a:t>Le nom de variable est donc un peu trompeur.  </a:t>
                </a:r>
              </a:p>
            </p:txBody>
          </p:sp>
        </mc:Choice>
        <mc:Fallback xmlns="">
          <p:sp>
            <p:nvSpPr>
              <p:cNvPr id="3" name="Espace réservé des notes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fr-FR" dirty="0"/>
                  <a:t>On retiendra donc qu’une variable aléatoire est une application à valeurs réelles définie sur un univers </a:t>
                </a:r>
                <a:r>
                  <a:rPr lang="fr-FR" b="0" i="0">
                    <a:latin typeface="Cambria Math" panose="02040503050406030204" pitchFamily="18" charset="0"/>
                  </a:rPr>
                  <a:t>Ω</a:t>
                </a:r>
                <a:r>
                  <a:rPr lang="fr-FR" dirty="0"/>
                  <a:t>.</a:t>
                </a:r>
              </a:p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fr-FR" dirty="0"/>
                  <a:t>Le nom de variable est donc un peu trompeur.  </a:t>
                </a:r>
              </a:p>
            </p:txBody>
          </p:sp>
        </mc:Fallback>
      </mc:AlternateContent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9A1237-63C0-2149-90AD-33FFCF7C8578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7930273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Ces deux paramètres ont la même signification que dans le cas discret. Ce sont d’ailleurs formellement les mêmes définitions.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9A1237-63C0-2149-90AD-33FFCF7C8578}" type="slidenum">
              <a:rPr lang="fr-FR" smtClean="0"/>
              <a:t>69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1022049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Il s’agit donc d’une fonction constante par morceaux.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9A1237-63C0-2149-90AD-33FFCF7C8578}" type="slidenum">
              <a:rPr lang="fr-FR" smtClean="0"/>
              <a:t>72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5369732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es notes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fr-FR" dirty="0"/>
                  <a:t>L’ordonnée à l’origine de cette courbe est donc égale à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fr-FR" dirty="0"/>
                  <a:t>.</a:t>
                </a:r>
              </a:p>
            </p:txBody>
          </p:sp>
        </mc:Choice>
        <mc:Fallback xmlns="">
          <p:sp>
            <p:nvSpPr>
              <p:cNvPr id="3" name="Espace réservé des notes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fr-FR" dirty="0"/>
                  <a:t>L’ordonnée à l’origine de cette courbe est donc égale à </a:t>
                </a:r>
                <a:r>
                  <a:rPr lang="fr-FR" b="0" i="0">
                    <a:latin typeface="Cambria Math" panose="02040503050406030204" pitchFamily="18" charset="0"/>
                  </a:rPr>
                  <a:t>𝛼</a:t>
                </a:r>
                <a:r>
                  <a:rPr lang="fr-FR" dirty="0"/>
                  <a:t>.</a:t>
                </a:r>
              </a:p>
            </p:txBody>
          </p:sp>
        </mc:Fallback>
      </mc:AlternateContent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9A1237-63C0-2149-90AD-33FFCF7C8578}" type="slidenum">
              <a:rPr lang="fr-FR" smtClean="0"/>
              <a:t>76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7401935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La loi exponentielle sert aussi à modéliser l’arrivée de clients dans une file d’attente.</a:t>
            </a:r>
          </a:p>
          <a:p>
            <a:r>
              <a:rPr lang="fr-FR" dirty="0"/>
              <a:t>Et réciproquement toute variable aléatoire qui suit la loi exponentielle vérifie cette propriété de non vieillissement.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9A1237-63C0-2149-90AD-33FFCF7C8578}" type="slidenum">
              <a:rPr lang="fr-FR" smtClean="0"/>
              <a:t>79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797935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Cela donne déjà une première idée de la signification des paramètres.</a:t>
            </a:r>
          </a:p>
          <a:p>
            <a:r>
              <a:rPr lang="fr-FR" dirty="0"/>
              <a:t>On parle souvent de “courbe en cloche“ pour décrire cette densité.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9A1237-63C0-2149-90AD-33FFCF7C8578}" type="slidenum">
              <a:rPr lang="fr-FR" smtClean="0"/>
              <a:t>81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3890105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On l’utilise également de faon plus anecdotique en balistique.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9A1237-63C0-2149-90AD-33FFCF7C8578}" type="slidenum">
              <a:rPr lang="fr-FR" smtClean="0"/>
              <a:t>83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2953608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Cela signifie qu’à partir de n’importe quelle loi normale on peut se ramener facilement à la loi normale centrée réduite.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9A1237-63C0-2149-90AD-33FFCF7C8578}" type="slidenum">
              <a:rPr lang="fr-FR" smtClean="0"/>
              <a:t>85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7906794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Cette remarque sera à la base des tests statistiques du khi-deux que l’on étudiera dans le prochain module.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9A1237-63C0-2149-90AD-33FFCF7C8578}" type="slidenum">
              <a:rPr lang="fr-FR" smtClean="0"/>
              <a:t>92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8246407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9A1237-63C0-2149-90AD-33FFCF7C8578}" type="slidenum">
              <a:rPr lang="fr-FR" smtClean="0"/>
              <a:t>96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411848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Simulation effectuée avec Python et la fonction “</a:t>
            </a:r>
            <a:r>
              <a:rPr lang="fr-FR" dirty="0" err="1"/>
              <a:t>randint</a:t>
            </a:r>
            <a:r>
              <a:rPr lang="fr-FR" dirty="0"/>
              <a:t>“ correspondant à une loi uniforme discrète.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9A1237-63C0-2149-90AD-33FFCF7C8578}" type="slidenum">
              <a:rPr lang="fr-FR" smtClean="0"/>
              <a:t>99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71531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9A1237-63C0-2149-90AD-33FFCF7C8578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2411189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9A1237-63C0-2149-90AD-33FFCF7C8578}" type="slidenum">
              <a:rPr lang="fr-FR" smtClean="0"/>
              <a:t>102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3086001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Ces deux formulation sont équivalentes d’après la propriété des lois normales.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9A1237-63C0-2149-90AD-33FFCF7C8578}" type="slidenum">
              <a:rPr lang="fr-FR" smtClean="0"/>
              <a:t>106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1701389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C’est pour cela que la loi de Poisson est aussi appelée « loi des évènements rares ».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9A1237-63C0-2149-90AD-33FFCF7C8578}" type="slidenum">
              <a:rPr lang="fr-FR" smtClean="0"/>
              <a:t>108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1884132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C’est pour cela que la loi de Poisson est aussi appelée « loi des évènements rares ».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9A1237-63C0-2149-90AD-33FFCF7C8578}" type="slidenum">
              <a:rPr lang="fr-FR" smtClean="0"/>
              <a:t>109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042707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Cela nous évitera de tout le temps rappeler les hypothèses.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9A1237-63C0-2149-90AD-33FFCF7C8578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059012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es notes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fr-FR" dirty="0"/>
                  <a:t>Dans le cas où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fr-FR" dirty="0"/>
                  <a:t> ne prend qu’un nombre fini de valeurs, on présente souvent la loi de X dans un tableau, comme dans l’exemple suivant.</a:t>
                </a:r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3" name="Espace réservé des notes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fr-FR" dirty="0"/>
                  <a:t>Dans le cas où </a:t>
                </a:r>
                <a:r>
                  <a:rPr lang="fr-FR" b="0" i="0">
                    <a:latin typeface="Cambria Math" panose="02040503050406030204" pitchFamily="18" charset="0"/>
                  </a:rPr>
                  <a:t>𝑋</a:t>
                </a:r>
                <a:r>
                  <a:rPr lang="fr-FR" dirty="0"/>
                  <a:t> ne prend qu’un nombre fini de valeurs, on présente souvent la loi de X dans un tableau, comme dans l’exemple suivant.</a:t>
                </a:r>
              </a:p>
              <a:p>
                <a:endParaRPr lang="fr-FR" dirty="0"/>
              </a:p>
            </p:txBody>
          </p:sp>
        </mc:Fallback>
      </mc:AlternateContent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9A1237-63C0-2149-90AD-33FFCF7C8578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735739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9A1237-63C0-2149-90AD-33FFCF7C8578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559314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On reviendra plus en détail sur ces notions de paramètres de position et de dispersion lors de l’étude des variables statistiques quantitatives.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9A1237-63C0-2149-90AD-33FFCF7C8578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383428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9A1237-63C0-2149-90AD-33FFCF7C8578}" type="slidenum">
              <a:rPr lang="fr-FR" smtClean="0"/>
              <a:t>34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259984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Il existe plusieurs notations équivalentes mais différentes pour cette loi.</a:t>
            </a:r>
          </a:p>
          <a:p>
            <a:r>
              <a:rPr lang="fr-FR" dirty="0"/>
              <a:t>L’application du slide suivant va éclaircir le support de la loi qui peut paraître abscons au premier abord.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9A1237-63C0-2149-90AD-33FFCF7C8578}" type="slidenum">
              <a:rPr lang="fr-FR" smtClean="0"/>
              <a:t>41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10570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CE35FED-2507-6347-9B57-3FF5AFCD8E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DAD8B847-1B82-BE49-A9A7-C3023CD2D5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B611D94-0717-E14D-B19C-F142F7DBD3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B14F5-1D21-F14F-B36B-BCA0A34A15FF}" type="datetimeFigureOut">
              <a:rPr lang="fr-FR" smtClean="0"/>
              <a:t>09/04/2024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BD62BDA-0F08-504D-9BDA-A04B89E826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60C21CC-1B92-B44B-AE72-CDCCB2D831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FE8A8-8232-1F4D-846D-4EBDDCE93EE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414071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13EDC94-6368-2D4E-8A75-930EFDF09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9FEE47BB-5DBD-034C-84DA-C86FA33B90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FE7FE81-3F94-FB4B-AB88-842AE52DCB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B14F5-1D21-F14F-B36B-BCA0A34A15FF}" type="datetimeFigureOut">
              <a:rPr lang="fr-FR" smtClean="0"/>
              <a:t>09/04/2024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151EDF4-8F0D-4644-BC7F-8EDA683F62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D779F0B-3D1B-234B-8E0E-0005BA6EEB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FE8A8-8232-1F4D-846D-4EBDDCE93EE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921376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0FD2D733-6537-F246-9DD6-47A2CFFE257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CFED1EB9-F8C4-6F42-9293-8EFB0A55D0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078BEE2-EC2A-B14D-8087-8A8A25C4DC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B14F5-1D21-F14F-B36B-BCA0A34A15FF}" type="datetimeFigureOut">
              <a:rPr lang="fr-FR" smtClean="0"/>
              <a:t>09/04/2024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6C088C9-8381-E84F-AEB6-0CE68238AF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FEFA170-D382-C048-933C-9BCF9266E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FE8A8-8232-1F4D-846D-4EBDDCE93EE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024321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2EA51D4-1867-8845-820C-C21D7BCEC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C3841B2-2299-484D-98D4-2509FDD873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57F3535-31CB-2243-9FD7-D6385CE3DE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B14F5-1D21-F14F-B36B-BCA0A34A15FF}" type="datetimeFigureOut">
              <a:rPr lang="fr-FR" smtClean="0"/>
              <a:t>09/04/2024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1828F9A-0BE6-2040-B200-CA9AD150D7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553960E-7BA0-5744-B871-2625A92460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FE8A8-8232-1F4D-846D-4EBDDCE93EE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977545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6D28FD5-3D75-FF4B-8910-57BF5A2780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84D373C-AC4E-4749-AF27-1D4F5473F3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94B37BF-0D5B-EE4F-B5D2-4991975BEA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B14F5-1D21-F14F-B36B-BCA0A34A15FF}" type="datetimeFigureOut">
              <a:rPr lang="fr-FR" smtClean="0"/>
              <a:t>09/04/2024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5CC8B85-AF4B-D347-9A59-97FD4522E6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F0FD24F-150A-1443-9905-84B822D46C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FE8A8-8232-1F4D-846D-4EBDDCE93EE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454055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E238437-A9AA-1649-93B3-41C10243C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E052425-B188-F44E-AE00-4A68E5EA439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FC1B7208-E02E-5B44-B5B0-8F7E4329BF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6479033-F7B2-3340-AA42-C9315CC63A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B14F5-1D21-F14F-B36B-BCA0A34A15FF}" type="datetimeFigureOut">
              <a:rPr lang="fr-FR" smtClean="0"/>
              <a:t>09/04/2024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9BC51178-4562-B14F-81E9-EEB57190DE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ECB1059-2BD2-DE48-8A78-A1F0952EF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FE8A8-8232-1F4D-846D-4EBDDCE93EE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130480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2E87D52-2FB1-1B49-AB3F-B878A6C6CE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35322B7-F0A2-534D-A6BC-4D36CFB7E2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6A541A8E-94B9-9948-9F7F-B59CE4A7A5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887F5E04-45D9-0B41-A49B-C539BB24076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045050A4-C507-9A4F-B6CE-71C0EC9B7E7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3FAFD617-5DC0-7146-8644-37FDEF3C46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B14F5-1D21-F14F-B36B-BCA0A34A15FF}" type="datetimeFigureOut">
              <a:rPr lang="fr-FR" smtClean="0"/>
              <a:t>09/04/2024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066D3D1A-4433-FB46-BCB3-2FC07477E3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228BE2A0-7142-7944-9978-9CF0A02E5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FE8A8-8232-1F4D-846D-4EBDDCE93EE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719452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D23AE92-F78E-674F-9897-3D26B7A9F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1AC96ECA-9486-6E4B-B4BC-7E76B34EFF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B14F5-1D21-F14F-B36B-BCA0A34A15FF}" type="datetimeFigureOut">
              <a:rPr lang="fr-FR" smtClean="0"/>
              <a:t>09/04/2024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8B4D8AF-4BB6-934B-A379-CBF84C9A4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F8E009D-38CE-D34C-82BA-3182CA4F15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FE8A8-8232-1F4D-846D-4EBDDCE93EE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855147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AD844418-3E68-CA4E-AC8C-9D66D92550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B14F5-1D21-F14F-B36B-BCA0A34A15FF}" type="datetimeFigureOut">
              <a:rPr lang="fr-FR" smtClean="0"/>
              <a:t>09/04/2024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ACD285BC-A399-C24D-9863-55D71A8255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BBC877D-0D91-8442-9A72-AF3420B946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FE8A8-8232-1F4D-846D-4EBDDCE93EE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407320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B9C8412-37C8-4B46-9CE8-3469F1893F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1A9CD95-5780-714B-A453-63A2F3456E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D2D7CA0C-E415-F14F-9EF8-44A9C7CBED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22697766-D919-5247-A55B-2A12BA74B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B14F5-1D21-F14F-B36B-BCA0A34A15FF}" type="datetimeFigureOut">
              <a:rPr lang="fr-FR" smtClean="0"/>
              <a:t>09/04/2024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FB77295-5D11-2841-AC5B-84946CEA3B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CAF8E56-0D31-804D-9F4F-DD615D5E85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FE8A8-8232-1F4D-846D-4EBDDCE93EE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501117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6B54B13-E418-4E42-B170-1BC860212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EB349CDA-C85B-4F42-B8C6-26E684EDA62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9E92AAF-FCE8-F84A-8EB9-CC618F3F7E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AB83901-E98D-6B44-A440-F9809CD85A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B14F5-1D21-F14F-B36B-BCA0A34A15FF}" type="datetimeFigureOut">
              <a:rPr lang="fr-FR" smtClean="0"/>
              <a:t>09/04/2024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8AB5FCBB-5385-494D-A3C1-C59A68C9E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24BFBC5-500C-E04C-A17A-AC6C64E827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FE8A8-8232-1F4D-846D-4EBDDCE93EE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292089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61016B3E-7434-F444-85B1-81A3F66D75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6C2A833-B532-5441-8F6F-770D7BDE7E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9AD43F0-39EC-1047-86D5-82DFE14D54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B14F5-1D21-F14F-B36B-BCA0A34A15FF}" type="datetimeFigureOut">
              <a:rPr lang="fr-FR" smtClean="0"/>
              <a:t>09/04/2024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406F5D3-EF53-A447-B4AC-97397E1C33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8542739-B2AF-EA41-A1C0-C7A7135EE3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5FE8A8-8232-1F4D-846D-4EBDDCE93EE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781036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1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4.svg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0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16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6.svg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3.sv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3.svg"/><Relationship Id="rId4" Type="http://schemas.openxmlformats.org/officeDocument/2006/relationships/image" Target="../media/image82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5.svg"/><Relationship Id="rId4" Type="http://schemas.openxmlformats.org/officeDocument/2006/relationships/image" Target="../media/image13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sv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sv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sv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sv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2.svg"/><Relationship Id="rId4" Type="http://schemas.openxmlformats.org/officeDocument/2006/relationships/image" Target="../media/image51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49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sv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8.sv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1.sv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59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4.sv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7.svg"/><Relationship Id="rId4" Type="http://schemas.openxmlformats.org/officeDocument/2006/relationships/image" Target="../media/image66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2.sv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5.sv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8.svg"/><Relationship Id="rId4" Type="http://schemas.openxmlformats.org/officeDocument/2006/relationships/image" Target="../media/image77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0.sv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3.sv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7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5.sv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1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sv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0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2.svg"/><Relationship Id="rId4" Type="http://schemas.openxmlformats.org/officeDocument/2006/relationships/image" Target="../media/image91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0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94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sv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7" Type="http://schemas.openxmlformats.org/officeDocument/2006/relationships/image" Target="../media/image99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89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sv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0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1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0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0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76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4.sv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5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0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0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7.sv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0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0.sv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860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0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1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0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970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0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8.svg"/><Relationship Id="rId4" Type="http://schemas.openxmlformats.org/officeDocument/2006/relationships/image" Target="../media/image117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sv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06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2.svg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0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26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6F8221A-BD6C-D743-8F79-B5CC237B7B3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>
                <a:solidFill>
                  <a:schemeClr val="bg1"/>
                </a:solidFill>
              </a:rPr>
              <a:t>Variables aléatoires</a:t>
            </a:r>
          </a:p>
        </p:txBody>
      </p:sp>
      <p:sp>
        <p:nvSpPr>
          <p:cNvPr id="6" name="Sous-titre 2">
            <a:extLst>
              <a:ext uri="{FF2B5EF4-FFF2-40B4-BE49-F238E27FC236}">
                <a16:creationId xmlns:a16="http://schemas.microsoft.com/office/drawing/2014/main" id="{76B8DA83-B860-924D-B9FE-FE02FD8A3C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25983"/>
            <a:ext cx="9144000" cy="1655762"/>
          </a:xfrm>
        </p:spPr>
        <p:txBody>
          <a:bodyPr/>
          <a:lstStyle/>
          <a:p>
            <a:r>
              <a:rPr lang="fr-FR" dirty="0">
                <a:solidFill>
                  <a:schemeClr val="bg1"/>
                </a:solidFill>
              </a:rPr>
              <a:t>Analyse exploratoire de données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5A1A31C-D020-0B43-A654-BC830BBC20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3200" y="5454000"/>
            <a:ext cx="1080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4620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26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que 2" descr="Questions avec un remplissage uni">
            <a:extLst>
              <a:ext uri="{FF2B5EF4-FFF2-40B4-BE49-F238E27FC236}">
                <a16:creationId xmlns:a16="http://schemas.microsoft.com/office/drawing/2014/main" id="{117F3F9E-E45E-9844-8215-AA148A5923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56000" y="1989000"/>
            <a:ext cx="2880000" cy="2880000"/>
          </a:xfrm>
          <a:prstGeom prst="rect">
            <a:avLst/>
          </a:prstGeom>
        </p:spPr>
      </p:pic>
      <p:sp>
        <p:nvSpPr>
          <p:cNvPr id="6" name="Titre 1">
            <a:extLst>
              <a:ext uri="{FF2B5EF4-FFF2-40B4-BE49-F238E27FC236}">
                <a16:creationId xmlns:a16="http://schemas.microsoft.com/office/drawing/2014/main" id="{6784514D-DFE8-6540-A8D9-ED1329C44D36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57909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fr-FR" sz="3200" dirty="0">
                <a:solidFill>
                  <a:prstClr val="white"/>
                </a:solidFill>
              </a:rPr>
              <a:t>1. Définitions.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58437306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97C888-7DB0-A144-8F3D-23189552835D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57909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dirty="0"/>
              <a:t>4. Théorèmes limites.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D5C8C869-0EAD-EA43-AF3E-D7D5D6E20C31}"/>
                  </a:ext>
                </a:extLst>
              </p:cNvPr>
              <p:cNvSpPr txBox="1"/>
              <p:nvPr/>
            </p:nvSpPr>
            <p:spPr>
              <a:xfrm>
                <a:off x="844826" y="1431230"/>
                <a:ext cx="10525539" cy="41549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400" b="1" dirty="0"/>
                  <a:t>Loi des grands nombres : exemple introductif (suite)</a:t>
                </a:r>
              </a:p>
              <a:p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On constate donc que la moyenne empirique converge vers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7</m:t>
                    </m:r>
                  </m:oMath>
                </a14:m>
                <a:r>
                  <a:rPr lang="fr-FR" sz="2400" dirty="0"/>
                  <a:t>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Plus généralement, la loi des grands nombres va affirmer que si l’on répète un grand nombre de fois une certaine expérience, la moyenne obtenue converge vers l’espérance de la loi.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Il est important de noter que ce résultat va s’appliquer quelque soit la loi des variables aléatoires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fr-FR" sz="2400" dirty="0"/>
                  <a:t>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D5C8C869-0EAD-EA43-AF3E-D7D5D6E20C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826" y="1431230"/>
                <a:ext cx="10525539" cy="4154984"/>
              </a:xfrm>
              <a:prstGeom prst="rect">
                <a:avLst/>
              </a:prstGeom>
              <a:blipFill>
                <a:blip r:embed="rId2"/>
                <a:stretch>
                  <a:fillRect l="-843" t="-122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Graphique 3" descr="Index pointant vers la droite vu du côté du dos de la main avec un remplissage uni">
            <a:extLst>
              <a:ext uri="{FF2B5EF4-FFF2-40B4-BE49-F238E27FC236}">
                <a16:creationId xmlns:a16="http://schemas.microsoft.com/office/drawing/2014/main" id="{37556AD7-F68D-574F-8044-4708BD9D2E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40000" y="5040000"/>
            <a:ext cx="1080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91086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97C888-7DB0-A144-8F3D-23189552835D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57909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dirty="0"/>
              <a:t>4. Théorèmes limites.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D5C8C869-0EAD-EA43-AF3E-D7D5D6E20C31}"/>
                  </a:ext>
                </a:extLst>
              </p:cNvPr>
              <p:cNvSpPr txBox="1"/>
              <p:nvPr/>
            </p:nvSpPr>
            <p:spPr>
              <a:xfrm>
                <a:off x="844826" y="1431230"/>
                <a:ext cx="10525539" cy="4152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400" b="1" dirty="0"/>
                  <a:t>Loi des grands nombres : énoncé</a:t>
                </a:r>
              </a:p>
              <a:p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On a presque surement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fr-FR" sz="2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fr-FR" sz="240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fr-FR" sz="240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→+∞</m:t>
                              </m:r>
                            </m:lim>
                          </m:limLow>
                        </m:fName>
                        <m:e>
                          <m:bar>
                            <m:barPr>
                              <m:pos m:val="top"/>
                              <m:ctrlPr>
                                <a:rPr lang="fr-FR" sz="2400" i="1" smtClean="0"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sSub>
                                <m:sSubPr>
                                  <m:ctrlPr>
                                    <a:rPr lang="fr-FR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24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fr-FR" sz="24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bar>
                        </m:e>
                      </m:func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fr-FR" sz="2400" dirty="0"/>
              </a:p>
              <a:p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Dans ce contexte “presque surement“ signifie “avec probabilité égale à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fr-FR" sz="2400" dirty="0"/>
                  <a:t>“.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On peut donc reformuler ce résultat comme suit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ℙ</m:t>
                      </m:r>
                      <m:d>
                        <m:d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fr-FR" sz="2400">
                                      <a:latin typeface="Cambria Math" panose="02040503050406030204" pitchFamily="18" charset="0"/>
                                    </a:rPr>
                                    <m:t>lim</m:t>
                                  </m:r>
                                </m:e>
                                <m:lim>
                                  <m: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  <m:t>→+∞</m:t>
                                  </m:r>
                                </m:lim>
                              </m:limLow>
                            </m:fName>
                            <m:e>
                              <m:bar>
                                <m:barPr>
                                  <m:pos m:val="top"/>
                                  <m:ctrlP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</m:ctrlPr>
                                </m:barPr>
                                <m:e>
                                  <m:sSub>
                                    <m:sSubPr>
                                      <m:ctrlPr>
                                        <a:rPr lang="fr-FR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sz="2400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fr-FR" sz="24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bar>
                            </m:e>
                          </m:func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m:rPr>
                              <m:nor/>
                            </m:rPr>
                            <a:rPr lang="fr-FR" sz="2400" dirty="0"/>
                            <m:t> </m:t>
                          </m:r>
                        </m:e>
                      </m:d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D5C8C869-0EAD-EA43-AF3E-D7D5D6E20C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826" y="1431230"/>
                <a:ext cx="10525539" cy="4152483"/>
              </a:xfrm>
              <a:prstGeom prst="rect">
                <a:avLst/>
              </a:prstGeom>
              <a:blipFill>
                <a:blip r:embed="rId2"/>
                <a:stretch>
                  <a:fillRect l="-843" t="-122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9358841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97C888-7DB0-A144-8F3D-23189552835D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57909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dirty="0"/>
              <a:t>4. Théorèmes limites.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D5C8C869-0EAD-EA43-AF3E-D7D5D6E20C31}"/>
              </a:ext>
            </a:extLst>
          </p:cNvPr>
          <p:cNvSpPr txBox="1"/>
          <p:nvPr/>
        </p:nvSpPr>
        <p:spPr>
          <a:xfrm>
            <a:off x="844826" y="1431230"/>
            <a:ext cx="1052553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Théorème limite central : principe</a:t>
            </a:r>
          </a:p>
          <a:p>
            <a:endParaRPr lang="fr-FR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/>
              <a:t>La loi des grands nombres stipule la converge de la moyenne empirique vers l’espérance.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/>
              <a:t>Le théorème limite central va lui préciser cette convergence en s’intéressant à la distribution de cette moyenne empirique, qui sera approximativement celle d’une loi normale.</a:t>
            </a:r>
          </a:p>
          <a:p>
            <a:endParaRPr lang="fr-FR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/>
              <a:t>Cela donne évidemment un côté universel à la loi normale.</a:t>
            </a:r>
          </a:p>
        </p:txBody>
      </p:sp>
    </p:spTree>
    <p:extLst>
      <p:ext uri="{BB962C8B-B14F-4D97-AF65-F5344CB8AC3E}">
        <p14:creationId xmlns:p14="http://schemas.microsoft.com/office/powerpoint/2010/main" val="13516460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97C888-7DB0-A144-8F3D-23189552835D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57909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dirty="0"/>
              <a:t>4. Théorèmes limites.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D5C8C869-0EAD-EA43-AF3E-D7D5D6E20C31}"/>
                  </a:ext>
                </a:extLst>
              </p:cNvPr>
              <p:cNvSpPr txBox="1"/>
              <p:nvPr/>
            </p:nvSpPr>
            <p:spPr>
              <a:xfrm>
                <a:off x="844826" y="1431230"/>
                <a:ext cx="10525539" cy="3046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400" b="1" dirty="0"/>
                  <a:t>Théorème limite central : exemple introductif</a:t>
                </a:r>
              </a:p>
              <a:p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On reprend l’expérience du lancer de deux dés et de leur somme.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On va simuler un grand nombre de moyennes empiriques de taille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=50</m:t>
                    </m:r>
                  </m:oMath>
                </a14:m>
                <a:r>
                  <a:rPr lang="fr-FR" sz="2400" dirty="0"/>
                  <a:t> et représenter leur distribution.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On va constater que l’on obtient approximativement une loi normale.</a:t>
                </a:r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D5C8C869-0EAD-EA43-AF3E-D7D5D6E20C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826" y="1431230"/>
                <a:ext cx="10525539" cy="3046988"/>
              </a:xfrm>
              <a:prstGeom prst="rect">
                <a:avLst/>
              </a:prstGeom>
              <a:blipFill>
                <a:blip r:embed="rId2"/>
                <a:stretch>
                  <a:fillRect l="-843" t="-1660" b="-332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Graphique 4" descr="Cible avec un remplissage uni">
            <a:extLst>
              <a:ext uri="{FF2B5EF4-FFF2-40B4-BE49-F238E27FC236}">
                <a16:creationId xmlns:a16="http://schemas.microsoft.com/office/drawing/2014/main" id="{F8863873-D4D0-F444-9394-01CBBFCFAB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40000" y="5040000"/>
            <a:ext cx="1080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05904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97C888-7DB0-A144-8F3D-23189552835D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57909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dirty="0"/>
              <a:t>4. Théorèmes limites.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D5C8C869-0EAD-EA43-AF3E-D7D5D6E20C31}"/>
              </a:ext>
            </a:extLst>
          </p:cNvPr>
          <p:cNvSpPr txBox="1"/>
          <p:nvPr/>
        </p:nvSpPr>
        <p:spPr>
          <a:xfrm>
            <a:off x="844826" y="1431230"/>
            <a:ext cx="105255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Théorème limite central : exemple introductif (suite)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9AE11438-DF02-044A-97B0-CDDE287C47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7595" y="2160000"/>
            <a:ext cx="9000000" cy="45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918682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97C888-7DB0-A144-8F3D-23189552835D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57909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dirty="0"/>
              <a:t>4. Théorèmes limites.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D5C8C869-0EAD-EA43-AF3E-D7D5D6E20C31}"/>
              </a:ext>
            </a:extLst>
          </p:cNvPr>
          <p:cNvSpPr txBox="1"/>
          <p:nvPr/>
        </p:nvSpPr>
        <p:spPr>
          <a:xfrm>
            <a:off x="844826" y="1431230"/>
            <a:ext cx="105255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Théorème limite central : exemple introductif (suite)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2647E09-3AA9-7D49-9FBE-EB6C8D6F8F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7595" y="2160000"/>
            <a:ext cx="9000000" cy="45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00597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97C888-7DB0-A144-8F3D-23189552835D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57909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dirty="0"/>
              <a:t>4. Théorèmes limites.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D5C8C869-0EAD-EA43-AF3E-D7D5D6E20C31}"/>
                  </a:ext>
                </a:extLst>
              </p:cNvPr>
              <p:cNvSpPr txBox="1"/>
              <p:nvPr/>
            </p:nvSpPr>
            <p:spPr>
              <a:xfrm>
                <a:off x="844826" y="1431230"/>
                <a:ext cx="10525539" cy="40743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400" b="1" dirty="0"/>
                  <a:t>Théorème limite central : énoncé</a:t>
                </a:r>
              </a:p>
              <a:p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La loi de </a:t>
                </a:r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lang="fr-FR" sz="2400" i="1" smtClean="0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sSub>
                          <m:sSubPr>
                            <m:ctrlPr>
                              <a:rPr lang="fr-FR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bar>
                  </m:oMath>
                </a14:m>
                <a:r>
                  <a:rPr lang="fr-FR" sz="2400" dirty="0"/>
                  <a:t> converge vers la loi normale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fr-FR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fr-FR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fr-FR" sz="2400" b="0" i="1" smtClean="0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fr-FR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fr-FR" sz="2400" dirty="0"/>
                  <a:t>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Soit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fr-FR" sz="2400" dirty="0"/>
                  <a:t> définie par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bar>
                            <m:barPr>
                              <m:pos m:val="top"/>
                              <m:ctrlP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sSub>
                                <m:sSubPr>
                                  <m:ctrlPr>
                                    <a:rPr lang="fr-FR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24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fr-FR" sz="24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bar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num>
                        <m:den>
                          <m:f>
                            <m:fPr>
                              <m:ctrlP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num>
                            <m:den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√</m:t>
                              </m:r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den>
                      </m:f>
                    </m:oMath>
                  </m:oMathPara>
                </a14:m>
                <a:endParaRPr lang="fr-FR" sz="2400" dirty="0"/>
              </a:p>
              <a:p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La loi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fr-FR" sz="2400" dirty="0"/>
                  <a:t> converge vers la loi normale centrée réduite </a:t>
                </a:r>
                <a14:m>
                  <m:oMath xmlns:m="http://schemas.openxmlformats.org/officeDocument/2006/math">
                    <m:r>
                      <a:rPr lang="fr-FR" sz="2400" i="1">
                        <a:latin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fr-FR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fr-FR" sz="2400" dirty="0"/>
                  <a:t>.</a:t>
                </a:r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D5C8C869-0EAD-EA43-AF3E-D7D5D6E20C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826" y="1431230"/>
                <a:ext cx="10525539" cy="4074320"/>
              </a:xfrm>
              <a:prstGeom prst="rect">
                <a:avLst/>
              </a:prstGeom>
              <a:blipFill>
                <a:blip r:embed="rId3"/>
                <a:stretch>
                  <a:fillRect l="-843" t="-1242" b="-31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39464959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97C888-7DB0-A144-8F3D-23189552835D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57909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dirty="0"/>
              <a:t>4. Théorèmes limites.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D5C8C869-0EAD-EA43-AF3E-D7D5D6E20C31}"/>
                  </a:ext>
                </a:extLst>
              </p:cNvPr>
              <p:cNvSpPr txBox="1"/>
              <p:nvPr/>
            </p:nvSpPr>
            <p:spPr>
              <a:xfrm>
                <a:off x="844826" y="1431230"/>
                <a:ext cx="10525539" cy="31874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400" b="1" dirty="0"/>
                  <a:t>Théorème limite central : énoncé (suite)</a:t>
                </a:r>
              </a:p>
              <a:p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Autrement dit, pour tous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ℝ</m:t>
                    </m:r>
                  </m:oMath>
                </a14:m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ℙ</m:t>
                      </m:r>
                      <m:d>
                        <m:d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≤</m:t>
                          </m:r>
                          <m:f>
                            <m:fPr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bar>
                                <m:barPr>
                                  <m:pos m:val="top"/>
                                  <m:ctrlP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</m:ctrlPr>
                                </m:barPr>
                                <m:e>
                                  <m:sSub>
                                    <m:sSubPr>
                                      <m:ctrlPr>
                                        <a:rPr lang="fr-FR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sz="2400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fr-FR" sz="24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bar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num>
                            <m:den>
                              <m:f>
                                <m:fPr>
                                  <m:ctrlP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fr-FR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fr-FR" sz="24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rad>
                                </m:den>
                              </m:f>
                            </m:den>
                          </m:f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fr-FR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⟶</m:t>
                      </m:r>
                      <m:f>
                        <m:f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</m:rad>
                        </m:den>
                      </m:f>
                      <m:nary>
                        <m:naryPr>
                          <m:ctrlPr>
                            <a:rPr lang="fr-FR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fr-F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fr-F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sup>
                        <m:e>
                          <m:sSup>
                            <m:sSupPr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lang="fr-FR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sz="2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fr-FR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sup>
                          </m:sSup>
                          <m:r>
                            <a:rPr lang="fr-FR" sz="2400" i="1" smtClean="0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nary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D5C8C869-0EAD-EA43-AF3E-D7D5D6E20C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826" y="1431230"/>
                <a:ext cx="10525539" cy="3187476"/>
              </a:xfrm>
              <a:prstGeom prst="rect">
                <a:avLst/>
              </a:prstGeom>
              <a:blipFill>
                <a:blip r:embed="rId2"/>
                <a:stretch>
                  <a:fillRect l="-843" t="-1587" b="-6071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Graphique 4" descr="Mille avec un remplissage uni">
            <a:extLst>
              <a:ext uri="{FF2B5EF4-FFF2-40B4-BE49-F238E27FC236}">
                <a16:creationId xmlns:a16="http://schemas.microsoft.com/office/drawing/2014/main" id="{7C0FAA28-B66D-4743-BF43-4E7D925269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40000" y="5040000"/>
            <a:ext cx="1080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68863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97C888-7DB0-A144-8F3D-23189552835D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57909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dirty="0"/>
              <a:t>4. Théorèmes limites.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D5C8C869-0EAD-EA43-AF3E-D7D5D6E20C31}"/>
                  </a:ext>
                </a:extLst>
              </p:cNvPr>
              <p:cNvSpPr txBox="1"/>
              <p:nvPr/>
            </p:nvSpPr>
            <p:spPr>
              <a:xfrm>
                <a:off x="844826" y="1431230"/>
                <a:ext cx="10525539" cy="34163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400" b="1" dirty="0"/>
                  <a:t>Approximation de la loi binomiale par la loi de Poisson</a:t>
                </a:r>
              </a:p>
              <a:p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Soient </a:t>
                </a:r>
                <a14:m>
                  <m:oMath xmlns:m="http://schemas.openxmlformats.org/officeDocument/2006/math">
                    <m:r>
                      <a:rPr lang="fr-FR" sz="2400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fr-FR" sz="2400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fr-FR" sz="2400" i="1">
                        <a:latin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fr-FR" sz="2400" dirty="0"/>
                  <a:t> tel que </a:t>
                </a:r>
                <a14:m>
                  <m:oMath xmlns:m="http://schemas.openxmlformats.org/officeDocument/2006/math">
                    <m:r>
                      <a:rPr lang="fr-FR" sz="2400" i="1">
                        <a:latin typeface="Cambria Math" panose="02040503050406030204" pitchFamily="18" charset="0"/>
                      </a:rPr>
                      <m:t>0&lt;</m:t>
                    </m:r>
                    <m:r>
                      <a:rPr lang="fr-FR" sz="2400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fr-FR" sz="2400" i="1">
                        <a:latin typeface="Cambria Math" panose="02040503050406030204" pitchFamily="18" charset="0"/>
                      </a:rPr>
                      <m:t>&lt;1</m:t>
                    </m:r>
                  </m:oMath>
                </a14:m>
                <a:r>
                  <a:rPr lang="fr-FR" sz="2400" dirty="0"/>
                  <a:t> et </a:t>
                </a:r>
                <a14:m>
                  <m:oMath xmlns:m="http://schemas.openxmlformats.org/officeDocument/2006/math">
                    <m:r>
                      <a:rPr lang="fr-FR" sz="24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fr-FR" sz="2400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fr-FR" sz="2400" i="1">
                        <a:latin typeface="Cambria Math" panose="02040503050406030204" pitchFamily="18" charset="0"/>
                      </a:rPr>
                      <m:t>ℕ</m:t>
                    </m:r>
                  </m:oMath>
                </a14:m>
                <a:r>
                  <a:rPr lang="fr-FR" sz="2400" dirty="0"/>
                  <a:t>.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Soit </a:t>
                </a:r>
                <a14:m>
                  <m:oMath xmlns:m="http://schemas.openxmlformats.org/officeDocument/2006/math">
                    <m:r>
                      <a:rPr lang="fr-FR" sz="2400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fr-FR" sz="2400" dirty="0"/>
                  <a:t> une variable aléatoire de loi binomiale </a:t>
                </a:r>
                <a14:m>
                  <m:oMath xmlns:m="http://schemas.openxmlformats.org/officeDocument/2006/math">
                    <m:r>
                      <a:rPr lang="fr-FR" sz="2400" i="1">
                        <a:latin typeface="Cambria Math" panose="02040503050406030204" pitchFamily="18" charset="0"/>
                      </a:rPr>
                      <m:t>ℬ</m:t>
                    </m:r>
                    <m:d>
                      <m:dPr>
                        <m:ctrlPr>
                          <a:rPr lang="fr-FR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</m:oMath>
                </a14:m>
                <a:r>
                  <a:rPr lang="fr-FR" sz="2400" dirty="0"/>
                  <a:t>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On suppose que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≥30</m:t>
                    </m:r>
                  </m:oMath>
                </a14:m>
                <a:r>
                  <a:rPr lang="fr-FR" sz="2400" dirty="0"/>
                  <a:t> et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≤0,1</m:t>
                    </m:r>
                  </m:oMath>
                </a14:m>
                <a:r>
                  <a:rPr lang="fr-FR" sz="2400" dirty="0"/>
                  <a:t>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Alors la loi de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fr-FR" sz="2400" dirty="0"/>
                  <a:t> peut être approximée par une loi de poisson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𝒫</m:t>
                    </m:r>
                    <m:d>
                      <m:dPr>
                        <m:ctrlPr>
                          <a:rPr lang="fr-FR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d>
                  </m:oMath>
                </a14:m>
                <a:r>
                  <a:rPr lang="fr-FR" sz="2400" dirty="0"/>
                  <a:t> avec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𝑛𝑝</m:t>
                    </m:r>
                  </m:oMath>
                </a14:m>
                <a:r>
                  <a:rPr lang="fr-FR" sz="2400" dirty="0"/>
                  <a:t>.</a:t>
                </a:r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D5C8C869-0EAD-EA43-AF3E-D7D5D6E20C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826" y="1431230"/>
                <a:ext cx="10525539" cy="3416320"/>
              </a:xfrm>
              <a:prstGeom prst="rect">
                <a:avLst/>
              </a:prstGeom>
              <a:blipFill>
                <a:blip r:embed="rId3"/>
                <a:stretch>
                  <a:fillRect l="-843" t="-1481" b="-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Graphique 4" descr="Squelette de poisson mort avec un remplissage uni">
            <a:extLst>
              <a:ext uri="{FF2B5EF4-FFF2-40B4-BE49-F238E27FC236}">
                <a16:creationId xmlns:a16="http://schemas.microsoft.com/office/drawing/2014/main" id="{4A21EDEF-B111-924B-9005-E5CC1F7C08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440000" y="5040000"/>
            <a:ext cx="1080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68038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97C888-7DB0-A144-8F3D-23189552835D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57909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dirty="0"/>
              <a:t>4. Théorèmes limites.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D5C8C869-0EAD-EA43-AF3E-D7D5D6E20C31}"/>
                  </a:ext>
                </a:extLst>
              </p:cNvPr>
              <p:cNvSpPr txBox="1"/>
              <p:nvPr/>
            </p:nvSpPr>
            <p:spPr>
              <a:xfrm>
                <a:off x="844826" y="1431230"/>
                <a:ext cx="10525539" cy="3057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400" b="1" dirty="0"/>
                  <a:t>Approximation de la loi binomiale par la loi de Poisson</a:t>
                </a:r>
              </a:p>
              <a:p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Autrement dit,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fr-FR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0,1,2,…,</m:t>
                        </m:r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ℙ</m:t>
                      </m:r>
                      <m:d>
                        <m:d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fr-FR" sz="24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mr>
                            <m:mr>
                              <m:e>
                                <m:r>
                                  <a:rPr lang="fr-FR" sz="24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mr>
                          </m:m>
                        </m:e>
                      </m:d>
                      <m:sSup>
                        <m:sSup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sSup>
                        <m:sSup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</m:e>
                        <m:sup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≃</m:t>
                      </m:r>
                      <m:sSup>
                        <m:sSup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𝜆</m:t>
                          </m:r>
                        </m:sup>
                      </m:sSup>
                      <m:f>
                        <m:f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p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</m:num>
                        <m:den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</m:oMath>
                  </m:oMathPara>
                </a14:m>
                <a:endParaRPr lang="fr-FR" sz="2400" dirty="0"/>
              </a:p>
              <a:p>
                <a:endParaRPr lang="fr-FR" sz="2400" dirty="0"/>
              </a:p>
              <a:p>
                <a:pPr lvl="1"/>
                <a:r>
                  <a:rPr lang="fr-FR" sz="2400" dirty="0"/>
                  <a:t>avec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𝑛𝑝</m:t>
                    </m:r>
                  </m:oMath>
                </a14:m>
                <a:r>
                  <a:rPr lang="fr-FR" sz="2400" dirty="0"/>
                  <a:t>.</a:t>
                </a:r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D5C8C869-0EAD-EA43-AF3E-D7D5D6E20C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826" y="1431230"/>
                <a:ext cx="10525539" cy="3057055"/>
              </a:xfrm>
              <a:prstGeom prst="rect">
                <a:avLst/>
              </a:prstGeom>
              <a:blipFill>
                <a:blip r:embed="rId3"/>
                <a:stretch>
                  <a:fillRect l="-843" t="-1653" b="-330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Graphique 4" descr="Pêche avec un remplissage uni">
            <a:extLst>
              <a:ext uri="{FF2B5EF4-FFF2-40B4-BE49-F238E27FC236}">
                <a16:creationId xmlns:a16="http://schemas.microsoft.com/office/drawing/2014/main" id="{1122A807-6856-D342-A36C-CC107A1207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440000" y="5040000"/>
            <a:ext cx="1080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747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26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>
            <a:extLst>
              <a:ext uri="{FF2B5EF4-FFF2-40B4-BE49-F238E27FC236}">
                <a16:creationId xmlns:a16="http://schemas.microsoft.com/office/drawing/2014/main" id="{AC0B1E25-C870-E44C-9AEC-2F6389ADF8D7}"/>
              </a:ext>
            </a:extLst>
          </p:cNvPr>
          <p:cNvSpPr txBox="1">
            <a:spLocks/>
          </p:cNvSpPr>
          <p:nvPr/>
        </p:nvSpPr>
        <p:spPr>
          <a:xfrm>
            <a:off x="831850" y="1709738"/>
            <a:ext cx="10515600" cy="2851200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5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5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5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5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2. Variables aléatoires discrètes.</a:t>
            </a:r>
          </a:p>
        </p:txBody>
      </p:sp>
    </p:spTree>
    <p:extLst>
      <p:ext uri="{BB962C8B-B14F-4D97-AF65-F5344CB8AC3E}">
        <p14:creationId xmlns:p14="http://schemas.microsoft.com/office/powerpoint/2010/main" val="330490118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26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que 2" descr="Questions avec un remplissage uni">
            <a:extLst>
              <a:ext uri="{FF2B5EF4-FFF2-40B4-BE49-F238E27FC236}">
                <a16:creationId xmlns:a16="http://schemas.microsoft.com/office/drawing/2014/main" id="{117F3F9E-E45E-9844-8215-AA148A5923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56000" y="1989000"/>
            <a:ext cx="2880000" cy="2880000"/>
          </a:xfrm>
          <a:prstGeom prst="rect">
            <a:avLst/>
          </a:prstGeom>
        </p:spPr>
      </p:pic>
      <p:sp>
        <p:nvSpPr>
          <p:cNvPr id="6" name="Titre 1">
            <a:extLst>
              <a:ext uri="{FF2B5EF4-FFF2-40B4-BE49-F238E27FC236}">
                <a16:creationId xmlns:a16="http://schemas.microsoft.com/office/drawing/2014/main" id="{6784514D-DFE8-6540-A8D9-ED1329C44D36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57909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dirty="0">
                <a:solidFill>
                  <a:schemeClr val="bg1"/>
                </a:solidFill>
              </a:rPr>
              <a:t>4. Théorèmes limites.</a:t>
            </a:r>
          </a:p>
          <a:p>
            <a:endParaRPr lang="fr-FR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6402616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26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que 2" descr="Drapeau de course avec un remplissage uni">
            <a:extLst>
              <a:ext uri="{FF2B5EF4-FFF2-40B4-BE49-F238E27FC236}">
                <a16:creationId xmlns:a16="http://schemas.microsoft.com/office/drawing/2014/main" id="{31EA9D4C-4724-F749-BAC8-105B32CB08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56000" y="1989000"/>
            <a:ext cx="2880000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7273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97C888-7DB0-A144-8F3D-23189552835D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57909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dirty="0"/>
              <a:t>2. Variables aléatoires discrètes.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D5C8C869-0EAD-EA43-AF3E-D7D5D6E20C31}"/>
                  </a:ext>
                </a:extLst>
              </p:cNvPr>
              <p:cNvSpPr txBox="1"/>
              <p:nvPr/>
            </p:nvSpPr>
            <p:spPr>
              <a:xfrm>
                <a:off x="844826" y="1431230"/>
                <a:ext cx="10525539" cy="3046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400" b="1" dirty="0"/>
                  <a:t>Notations utilisées dans cette partie</a:t>
                </a:r>
              </a:p>
              <a:p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Dans toute cette partie on considère un univers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sz="2400" b="0" i="0" smtClean="0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fr-FR" sz="2400" dirty="0"/>
                  <a:t> muni d’une probabilité </a:t>
                </a:r>
                <a14:m>
                  <m:oMath xmlns:m="http://schemas.openxmlformats.org/officeDocument/2006/math">
                    <m:r>
                      <a:rPr lang="fr-FR" sz="2400" i="1">
                        <a:latin typeface="Cambria Math" panose="02040503050406030204" pitchFamily="18" charset="0"/>
                      </a:rPr>
                      <m:t>ℙ</m:t>
                    </m:r>
                  </m:oMath>
                </a14:m>
                <a:r>
                  <a:rPr lang="fr-FR" sz="2400" dirty="0"/>
                  <a:t> et </a:t>
                </a:r>
                <a14:m>
                  <m:oMath xmlns:m="http://schemas.openxmlformats.org/officeDocument/2006/math">
                    <m:r>
                      <a:rPr lang="fr-FR" sz="2400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fr-FR" sz="2400" dirty="0"/>
                  <a:t> une variable aléatoire discrète définie sur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sz="2400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fr-FR" sz="2400" dirty="0"/>
                  <a:t>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On notera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fr-FR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fr-FR" sz="2400" b="0" i="0" smtClean="0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</m:d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fr-FR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fr-FR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fr-FR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fr-FR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fr-FR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fr-FR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,…</m:t>
                        </m:r>
                      </m:e>
                    </m:d>
                  </m:oMath>
                </a14:m>
                <a:r>
                  <a:rPr lang="fr-FR" sz="2400" dirty="0"/>
                  <a:t> le support de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fr-FR" sz="2400" dirty="0"/>
                  <a:t>, </a:t>
                </a:r>
                <a:r>
                  <a:rPr lang="fr-FR" sz="2400" i="1" dirty="0"/>
                  <a:t>i.e.</a:t>
                </a:r>
                <a:r>
                  <a:rPr lang="fr-FR" sz="2400" dirty="0"/>
                  <a:t> les différentes valeurs prises par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fr-FR" sz="2400" dirty="0"/>
                  <a:t>.</a:t>
                </a:r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D5C8C869-0EAD-EA43-AF3E-D7D5D6E20C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826" y="1431230"/>
                <a:ext cx="10525539" cy="3046988"/>
              </a:xfrm>
              <a:prstGeom prst="rect">
                <a:avLst/>
              </a:prstGeom>
              <a:blipFill>
                <a:blip r:embed="rId3"/>
                <a:stretch>
                  <a:fillRect l="-843" t="-1660" b="-332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Graphique 3" descr="Téléphone interdit avec un remplissage uni">
            <a:extLst>
              <a:ext uri="{FF2B5EF4-FFF2-40B4-BE49-F238E27FC236}">
                <a16:creationId xmlns:a16="http://schemas.microsoft.com/office/drawing/2014/main" id="{B96BC054-135A-4743-B684-E93FAF4CE2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440000" y="5040000"/>
            <a:ext cx="1080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9068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97C888-7DB0-A144-8F3D-23189552835D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57909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dirty="0"/>
              <a:t>2. Variables aléatoires discrètes.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D5C8C869-0EAD-EA43-AF3E-D7D5D6E20C31}"/>
              </a:ext>
            </a:extLst>
          </p:cNvPr>
          <p:cNvSpPr txBox="1"/>
          <p:nvPr/>
        </p:nvSpPr>
        <p:spPr>
          <a:xfrm>
            <a:off x="844826" y="1431230"/>
            <a:ext cx="1052553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Remarque</a:t>
            </a:r>
          </a:p>
          <a:p>
            <a:endParaRPr lang="fr-FR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/>
              <a:t>La définition de la première partie impose que même dans le cas discret les valeurs d’une variable aléatoire soient numériques.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/>
              <a:t>On pourra toutefois étendre certains éléments de ce qui suit, typiquement la notion de loi, à des variables qualitatives, </a:t>
            </a:r>
            <a:r>
              <a:rPr lang="fr-FR" sz="2400" i="1" dirty="0"/>
              <a:t>i.e.</a:t>
            </a:r>
            <a:r>
              <a:rPr lang="fr-FR" sz="2400" dirty="0"/>
              <a:t> prenant des valeurs “textuelles“.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/>
              <a:t>Cependant, on ne pourra bien sûr pas effectuer de calculs du style espérance ou variance. </a:t>
            </a:r>
          </a:p>
        </p:txBody>
      </p:sp>
    </p:spTree>
    <p:extLst>
      <p:ext uri="{BB962C8B-B14F-4D97-AF65-F5344CB8AC3E}">
        <p14:creationId xmlns:p14="http://schemas.microsoft.com/office/powerpoint/2010/main" val="13348852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97C888-7DB0-A144-8F3D-23189552835D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57909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dirty="0"/>
              <a:t>2. Variables aléatoires discrètes.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D5C8C869-0EAD-EA43-AF3E-D7D5D6E20C31}"/>
                  </a:ext>
                </a:extLst>
              </p:cNvPr>
              <p:cNvSpPr txBox="1"/>
              <p:nvPr/>
            </p:nvSpPr>
            <p:spPr>
              <a:xfrm>
                <a:off x="844826" y="1431230"/>
                <a:ext cx="10525539" cy="36219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400" b="1" dirty="0"/>
                  <a:t>Loi d’une variable aléatoire discrète</a:t>
                </a:r>
              </a:p>
              <a:p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La loi de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fr-FR" sz="2400" dirty="0"/>
                  <a:t> est déterminée par la donnée de l’ensemble des </a:t>
                </a:r>
                <a14:m>
                  <m:oMath xmlns:m="http://schemas.openxmlformats.org/officeDocument/2006/math">
                    <m:r>
                      <a:rPr lang="fr-FR" sz="2400" i="1">
                        <a:latin typeface="Cambria Math" panose="02040503050406030204" pitchFamily="18" charset="0"/>
                      </a:rPr>
                      <m:t>ℙ</m:t>
                    </m:r>
                    <m:d>
                      <m:dPr>
                        <m:ctrlPr>
                          <a:rPr lang="fr-FR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fr-FR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fr-FR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fr-FR" sz="2400" dirty="0"/>
                  <a:t>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On a alors pour tout évènement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fr-FR" sz="2400" dirty="0"/>
                  <a:t> de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fr-FR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fr-FR" sz="2400" b="0" i="0" smtClean="0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</m:d>
                  </m:oMath>
                </a14:m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ℙ</m:t>
                          </m:r>
                        </m:e>
                        <m:sub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d>
                        <m:d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fr-FR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400" i="1">
                          <a:latin typeface="Cambria Math" panose="02040503050406030204" pitchFamily="18" charset="0"/>
                        </a:rPr>
                        <m:t>ℙ</m:t>
                      </m:r>
                      <m:d>
                        <m:d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  <m:sup/>
                        <m:e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ℙ</m:t>
                          </m:r>
                          <m:d>
                            <m:dPr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D5C8C869-0EAD-EA43-AF3E-D7D5D6E20C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826" y="1431230"/>
                <a:ext cx="10525539" cy="3621954"/>
              </a:xfrm>
              <a:prstGeom prst="rect">
                <a:avLst/>
              </a:prstGeom>
              <a:blipFill>
                <a:blip r:embed="rId3"/>
                <a:stretch>
                  <a:fillRect l="-843" t="-1399" b="-4790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Graphique 4" descr="Menottes avec un remplissage uni">
            <a:extLst>
              <a:ext uri="{FF2B5EF4-FFF2-40B4-BE49-F238E27FC236}">
                <a16:creationId xmlns:a16="http://schemas.microsoft.com/office/drawing/2014/main" id="{3C98C2A6-4949-3545-A9E7-E53AC5AB64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440000" y="5040000"/>
            <a:ext cx="1080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0221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97C888-7DB0-A144-8F3D-23189552835D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57909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dirty="0"/>
              <a:t>2. Variables aléatoires discrètes.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D5C8C869-0EAD-EA43-AF3E-D7D5D6E20C31}"/>
                  </a:ext>
                </a:extLst>
              </p:cNvPr>
              <p:cNvSpPr txBox="1"/>
              <p:nvPr/>
            </p:nvSpPr>
            <p:spPr>
              <a:xfrm>
                <a:off x="844826" y="1431230"/>
                <a:ext cx="10525539" cy="3046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400" b="1" dirty="0"/>
                  <a:t>Loi d’une variable aléatoire discrète : exemple</a:t>
                </a:r>
              </a:p>
              <a:p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Soit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fr-FR" sz="2400" dirty="0"/>
                  <a:t> la variable aléatoire égale à la somme des faces obtenues lors du lancer de deux dés cubiques.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Pour déterminer la loi de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fr-FR" sz="2400" dirty="0"/>
                  <a:t> on va distinguer les deux lancers, et pour chaque tirage calculer la somme obtenue.</a:t>
                </a:r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D5C8C869-0EAD-EA43-AF3E-D7D5D6E20C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826" y="1431230"/>
                <a:ext cx="10525539" cy="3046988"/>
              </a:xfrm>
              <a:prstGeom prst="rect">
                <a:avLst/>
              </a:prstGeom>
              <a:blipFill>
                <a:blip r:embed="rId3"/>
                <a:stretch>
                  <a:fillRect l="-843" t="-1660" b="-332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Graphique 4" descr="Dé avec un remplissage uni">
            <a:extLst>
              <a:ext uri="{FF2B5EF4-FFF2-40B4-BE49-F238E27FC236}">
                <a16:creationId xmlns:a16="http://schemas.microsoft.com/office/drawing/2014/main" id="{06162605-D423-BC4D-89D1-35ADD73E65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440000" y="5040000"/>
            <a:ext cx="1080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397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97C888-7DB0-A144-8F3D-23189552835D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57909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dirty="0"/>
              <a:t>2. Variables aléatoires discrètes.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D5C8C869-0EAD-EA43-AF3E-D7D5D6E20C31}"/>
                  </a:ext>
                </a:extLst>
              </p:cNvPr>
              <p:cNvSpPr txBox="1"/>
              <p:nvPr/>
            </p:nvSpPr>
            <p:spPr>
              <a:xfrm>
                <a:off x="844826" y="1431230"/>
                <a:ext cx="10525539" cy="41853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400" b="1" dirty="0"/>
                  <a:t>Loi d’une variable aléatoire discrète : exemple (suite)</a:t>
                </a:r>
              </a:p>
              <a:p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On a ici comme univers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fr-FR" sz="2400" b="0" i="0" smtClean="0">
                          <a:latin typeface="Cambria Math" panose="02040503050406030204" pitchFamily="18" charset="0"/>
                        </a:rPr>
                        <m:t>Ω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fr-FR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24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fr-FR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fr-FR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24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fr-FR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1,2,3,4,5,6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fr-FR" sz="2400" dirty="0"/>
              </a:p>
              <a:p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Si les deux dés sont équilibrés on est dans une situation d’équiprobabilité, donc pour tout couple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fr-FR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24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fr-FR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fr-FR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24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fr-FR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fr-FR" sz="2400" dirty="0"/>
                  <a:t> de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fr-FR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1,2,3,4,5,6</m:t>
                        </m:r>
                      </m:e>
                    </m:d>
                  </m:oMath>
                </a14:m>
                <a:r>
                  <a:rPr lang="fr-FR" sz="2400" dirty="0"/>
                  <a:t> on a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ℙ</m:t>
                      </m:r>
                      <m:d>
                        <m:d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36</m:t>
                          </m:r>
                        </m:den>
                      </m:f>
                    </m:oMath>
                  </m:oMathPara>
                </a14:m>
                <a:endParaRPr lang="fr-FR" sz="2400" b="0" dirty="0"/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D5C8C869-0EAD-EA43-AF3E-D7D5D6E20C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826" y="1431230"/>
                <a:ext cx="10525539" cy="4185377"/>
              </a:xfrm>
              <a:prstGeom prst="rect">
                <a:avLst/>
              </a:prstGeom>
              <a:blipFill>
                <a:blip r:embed="rId2"/>
                <a:stretch>
                  <a:fillRect l="-843" t="-120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694628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97C888-7DB0-A144-8F3D-23189552835D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57909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dirty="0"/>
              <a:t>2. Variables aléatoires discrètes.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D5C8C869-0EAD-EA43-AF3E-D7D5D6E20C31}"/>
                  </a:ext>
                </a:extLst>
              </p:cNvPr>
              <p:cNvSpPr txBox="1"/>
              <p:nvPr/>
            </p:nvSpPr>
            <p:spPr>
              <a:xfrm>
                <a:off x="844826" y="1431230"/>
                <a:ext cx="10525539" cy="37700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400" b="1" dirty="0"/>
                  <a:t>Loi d’une variable aléatoire discrète : exemple (suite)</a:t>
                </a:r>
              </a:p>
              <a:p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Notre variable aléatoire se définit alors comme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5"/>
                                <m:mcJc m:val="center"/>
                              </m:mcPr>
                            </m:mc>
                          </m:mcs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fr-FR" sz="24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e>
                            <m:r>
                              <a:rPr lang="fr-FR" sz="2400" i="1">
                                <a:latin typeface="Cambria Math" panose="020405030504060302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m:rPr>
                                <m:sty m:val="p"/>
                              </m:rPr>
                              <a:rPr lang="fr-FR" sz="2400">
                                <a:latin typeface="Cambria Math" panose="02040503050406030204" pitchFamily="18" charset="0"/>
                              </a:rPr>
                              <m:t>Ω</m:t>
                            </m:r>
                          </m:e>
                          <m:e>
                            <m:r>
                              <a:rPr lang="fr-FR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⟶</m:t>
                            </m:r>
                          </m:e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fr-FR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fr-FR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2,3,4,5,6,7,8,9,10,11,12</m:t>
                                </m:r>
                              </m:e>
                            </m:d>
                          </m:e>
                        </m:mr>
                        <m:mr>
                          <m:e>
                            <m:r>
                              <a:rPr lang="fr-FR" sz="24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  <m:e>
                            <m:r>
                              <a:rPr lang="fr-FR" sz="24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  <m:e>
                            <m:d>
                              <m:dPr>
                                <m:ctrlPr>
                                  <a:rPr lang="fr-FR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fr-FR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2400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fr-FR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fr-FR" sz="2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fr-FR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2400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fr-FR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</m:e>
                          <m:e>
                            <m:r>
                              <a:rPr lang="fr-FR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⟼</m:t>
                            </m:r>
                          </m:e>
                          <m:e>
                            <m:sSub>
                              <m:sSubPr>
                                <m:ctrlPr>
                                  <a:rPr lang="fr-FR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fr-FR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fr-FR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fr-FR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fr-FR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mr>
                      </m:m>
                    </m:oMath>
                  </m:oMathPara>
                </a14:m>
                <a:endParaRPr lang="fr-FR" sz="2400" dirty="0"/>
              </a:p>
              <a:p>
                <a:endParaRPr lang="fr-FR" sz="2400" dirty="0"/>
              </a:p>
              <a:p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On peut ensuite déterminer la valeur de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fr-FR" sz="2400" dirty="0"/>
                  <a:t> pour chacune des issues de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sz="2400" b="0" i="0" smtClean="0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fr-FR" sz="2400" dirty="0"/>
                  <a:t>.</a:t>
                </a:r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D5C8C869-0EAD-EA43-AF3E-D7D5D6E20C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826" y="1431230"/>
                <a:ext cx="10525539" cy="3770071"/>
              </a:xfrm>
              <a:prstGeom prst="rect">
                <a:avLst/>
              </a:prstGeom>
              <a:blipFill>
                <a:blip r:embed="rId2"/>
                <a:stretch>
                  <a:fillRect l="-843" t="-1342" b="-302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478309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97C888-7DB0-A144-8F3D-23189552835D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57909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dirty="0"/>
              <a:t>2. Variables aléatoires discrètes.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D5C8C869-0EAD-EA43-AF3E-D7D5D6E20C31}"/>
              </a:ext>
            </a:extLst>
          </p:cNvPr>
          <p:cNvSpPr txBox="1"/>
          <p:nvPr/>
        </p:nvSpPr>
        <p:spPr>
          <a:xfrm>
            <a:off x="844826" y="1431230"/>
            <a:ext cx="105255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Loi d’une variable aléatoire discrète : exemple (suite)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au 4">
                <a:extLst>
                  <a:ext uri="{FF2B5EF4-FFF2-40B4-BE49-F238E27FC236}">
                    <a16:creationId xmlns:a16="http://schemas.microsoft.com/office/drawing/2014/main" id="{4D3B0605-B52B-E74F-B949-F6F0752C29B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52833792"/>
                  </p:ext>
                </p:extLst>
              </p:nvPr>
            </p:nvGraphicFramePr>
            <p:xfrm>
              <a:off x="3937014" y="2180496"/>
              <a:ext cx="4317971" cy="4312378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616853">
                      <a:extLst>
                        <a:ext uri="{9D8B030D-6E8A-4147-A177-3AD203B41FA5}">
                          <a16:colId xmlns:a16="http://schemas.microsoft.com/office/drawing/2014/main" val="3769129326"/>
                        </a:ext>
                      </a:extLst>
                    </a:gridCol>
                    <a:gridCol w="616853">
                      <a:extLst>
                        <a:ext uri="{9D8B030D-6E8A-4147-A177-3AD203B41FA5}">
                          <a16:colId xmlns:a16="http://schemas.microsoft.com/office/drawing/2014/main" val="2598350507"/>
                        </a:ext>
                      </a:extLst>
                    </a:gridCol>
                    <a:gridCol w="616853">
                      <a:extLst>
                        <a:ext uri="{9D8B030D-6E8A-4147-A177-3AD203B41FA5}">
                          <a16:colId xmlns:a16="http://schemas.microsoft.com/office/drawing/2014/main" val="707584433"/>
                        </a:ext>
                      </a:extLst>
                    </a:gridCol>
                    <a:gridCol w="616853">
                      <a:extLst>
                        <a:ext uri="{9D8B030D-6E8A-4147-A177-3AD203B41FA5}">
                          <a16:colId xmlns:a16="http://schemas.microsoft.com/office/drawing/2014/main" val="3388317527"/>
                        </a:ext>
                      </a:extLst>
                    </a:gridCol>
                    <a:gridCol w="616853">
                      <a:extLst>
                        <a:ext uri="{9D8B030D-6E8A-4147-A177-3AD203B41FA5}">
                          <a16:colId xmlns:a16="http://schemas.microsoft.com/office/drawing/2014/main" val="1634572561"/>
                        </a:ext>
                      </a:extLst>
                    </a:gridCol>
                    <a:gridCol w="616853">
                      <a:extLst>
                        <a:ext uri="{9D8B030D-6E8A-4147-A177-3AD203B41FA5}">
                          <a16:colId xmlns:a16="http://schemas.microsoft.com/office/drawing/2014/main" val="68439358"/>
                        </a:ext>
                      </a:extLst>
                    </a:gridCol>
                    <a:gridCol w="616853">
                      <a:extLst>
                        <a:ext uri="{9D8B030D-6E8A-4147-A177-3AD203B41FA5}">
                          <a16:colId xmlns:a16="http://schemas.microsoft.com/office/drawing/2014/main" val="3275011253"/>
                        </a:ext>
                      </a:extLst>
                    </a:gridCol>
                  </a:tblGrid>
                  <a:tr h="616054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endParaRPr lang="fr-FR" dirty="0"/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fr-FR" dirty="0"/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fr-FR" dirty="0"/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i="1" dirty="0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fr-FR" dirty="0"/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i="1" dirty="0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fr-FR" dirty="0"/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i="1" dirty="0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fr-FR" dirty="0"/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i="1" dirty="0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fr-FR" dirty="0"/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40481511"/>
                      </a:ext>
                    </a:extLst>
                  </a:tr>
                  <a:tr h="616054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fr-FR" dirty="0"/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fr-F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i="1" dirty="0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fr-F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i="1" dirty="0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fr-F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i="1" dirty="0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fr-F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i="1" dirty="0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fr-F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i="1" dirty="0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fr-FR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40200111"/>
                      </a:ext>
                    </a:extLst>
                  </a:tr>
                  <a:tr h="616054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fr-FR" dirty="0"/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i="1" dirty="0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fr-F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i="1" dirty="0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fr-F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i="1" dirty="0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fr-F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i="1" dirty="0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fr-F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i="1" dirty="0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fr-F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i="1" dirty="0" smtClean="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oMath>
                            </m:oMathPara>
                          </a14:m>
                          <a:endParaRPr lang="fr-FR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27436629"/>
                      </a:ext>
                    </a:extLst>
                  </a:tr>
                  <a:tr h="616054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i="1" dirty="0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fr-FR" dirty="0"/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i="1" dirty="0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fr-F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i="1" dirty="0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fr-F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i="1" dirty="0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fr-F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i="1" dirty="0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fr-F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i="1" dirty="0" smtClean="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oMath>
                            </m:oMathPara>
                          </a14:m>
                          <a:endParaRPr lang="fr-F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i="1" dirty="0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oMath>
                            </m:oMathPara>
                          </a14:m>
                          <a:endParaRPr lang="fr-FR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62687992"/>
                      </a:ext>
                    </a:extLst>
                  </a:tr>
                  <a:tr h="616054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i="1" dirty="0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fr-FR" dirty="0"/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i="1" dirty="0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fr-F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i="1" dirty="0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fr-F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i="1" dirty="0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fr-F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i="1" dirty="0" smtClean="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oMath>
                            </m:oMathPara>
                          </a14:m>
                          <a:endParaRPr lang="fr-F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dirty="0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oMath>
                            </m:oMathPara>
                          </a14:m>
                          <a:endParaRPr lang="fr-F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fr-FR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fr-FR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80932161"/>
                      </a:ext>
                    </a:extLst>
                  </a:tr>
                  <a:tr h="616054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i="1" dirty="0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fr-FR" dirty="0"/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i="1" dirty="0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fr-F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i="1" dirty="0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fr-F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i="1" dirty="0" smtClean="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oMath>
                            </m:oMathPara>
                          </a14:m>
                          <a:endParaRPr lang="fr-F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i="1" dirty="0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oMath>
                            </m:oMathPara>
                          </a14:m>
                          <a:endParaRPr lang="fr-F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fr-FR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fr-F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fr-FR" b="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fr-FR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21553806"/>
                      </a:ext>
                    </a:extLst>
                  </a:tr>
                  <a:tr h="616054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i="1" dirty="0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fr-FR" dirty="0"/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i="1" dirty="0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fr-F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i="1" dirty="0" smtClean="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oMath>
                            </m:oMathPara>
                          </a14:m>
                          <a:endParaRPr lang="fr-F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i="1" dirty="0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oMath>
                            </m:oMathPara>
                          </a14:m>
                          <a:endParaRPr lang="fr-F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i="1" dirty="0" smtClean="0"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oMath>
                            </m:oMathPara>
                          </a14:m>
                          <a:endParaRPr lang="fr-F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fr-FR" b="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fr-F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fr-FR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fr-FR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0243730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au 4">
                <a:extLst>
                  <a:ext uri="{FF2B5EF4-FFF2-40B4-BE49-F238E27FC236}">
                    <a16:creationId xmlns:a16="http://schemas.microsoft.com/office/drawing/2014/main" id="{4D3B0605-B52B-E74F-B949-F6F0752C29B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52833792"/>
                  </p:ext>
                </p:extLst>
              </p:nvPr>
            </p:nvGraphicFramePr>
            <p:xfrm>
              <a:off x="3937014" y="2180496"/>
              <a:ext cx="4317971" cy="4312378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616853">
                      <a:extLst>
                        <a:ext uri="{9D8B030D-6E8A-4147-A177-3AD203B41FA5}">
                          <a16:colId xmlns:a16="http://schemas.microsoft.com/office/drawing/2014/main" val="3769129326"/>
                        </a:ext>
                      </a:extLst>
                    </a:gridCol>
                    <a:gridCol w="616853">
                      <a:extLst>
                        <a:ext uri="{9D8B030D-6E8A-4147-A177-3AD203B41FA5}">
                          <a16:colId xmlns:a16="http://schemas.microsoft.com/office/drawing/2014/main" val="2598350507"/>
                        </a:ext>
                      </a:extLst>
                    </a:gridCol>
                    <a:gridCol w="616853">
                      <a:extLst>
                        <a:ext uri="{9D8B030D-6E8A-4147-A177-3AD203B41FA5}">
                          <a16:colId xmlns:a16="http://schemas.microsoft.com/office/drawing/2014/main" val="707584433"/>
                        </a:ext>
                      </a:extLst>
                    </a:gridCol>
                    <a:gridCol w="616853">
                      <a:extLst>
                        <a:ext uri="{9D8B030D-6E8A-4147-A177-3AD203B41FA5}">
                          <a16:colId xmlns:a16="http://schemas.microsoft.com/office/drawing/2014/main" val="3388317527"/>
                        </a:ext>
                      </a:extLst>
                    </a:gridCol>
                    <a:gridCol w="616853">
                      <a:extLst>
                        <a:ext uri="{9D8B030D-6E8A-4147-A177-3AD203B41FA5}">
                          <a16:colId xmlns:a16="http://schemas.microsoft.com/office/drawing/2014/main" val="1634572561"/>
                        </a:ext>
                      </a:extLst>
                    </a:gridCol>
                    <a:gridCol w="616853">
                      <a:extLst>
                        <a:ext uri="{9D8B030D-6E8A-4147-A177-3AD203B41FA5}">
                          <a16:colId xmlns:a16="http://schemas.microsoft.com/office/drawing/2014/main" val="68439358"/>
                        </a:ext>
                      </a:extLst>
                    </a:gridCol>
                    <a:gridCol w="616853">
                      <a:extLst>
                        <a:ext uri="{9D8B030D-6E8A-4147-A177-3AD203B41FA5}">
                          <a16:colId xmlns:a16="http://schemas.microsoft.com/office/drawing/2014/main" val="3275011253"/>
                        </a:ext>
                      </a:extLst>
                    </a:gridCol>
                  </a:tblGrid>
                  <a:tr h="616054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endParaRPr lang="fr-FR" dirty="0"/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2"/>
                          <a:stretch>
                            <a:fillRect l="-104167" t="-2041" r="-510417" b="-5979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2041" r="-400000" b="-5979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2"/>
                          <a:stretch>
                            <a:fillRect l="-306250" t="-2041" r="-308333" b="-5979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2"/>
                          <a:stretch>
                            <a:fillRect l="-397959" t="-2041" r="-202041" b="-5979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2"/>
                          <a:stretch>
                            <a:fillRect l="-508333" t="-2041" r="-106250" b="-5979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2"/>
                          <a:stretch>
                            <a:fillRect l="-595918" t="-2041" r="-4082" b="-59795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40481511"/>
                      </a:ext>
                    </a:extLst>
                  </a:tr>
                  <a:tr h="616054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2"/>
                          <a:stretch>
                            <a:fillRect l="-2041" t="-104167" r="-597959" b="-5104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2"/>
                          <a:stretch>
                            <a:fillRect l="-104167" t="-104167" r="-510417" b="-5104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104167" r="-400000" b="-5104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2"/>
                          <a:stretch>
                            <a:fillRect l="-306250" t="-104167" r="-308333" b="-5104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2"/>
                          <a:stretch>
                            <a:fillRect l="-397959" t="-104167" r="-202041" b="-5104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2"/>
                          <a:stretch>
                            <a:fillRect l="-508333" t="-104167" r="-106250" b="-5104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2"/>
                          <a:stretch>
                            <a:fillRect l="-595918" t="-104167" r="-4082" b="-51041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40200111"/>
                      </a:ext>
                    </a:extLst>
                  </a:tr>
                  <a:tr h="616054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2"/>
                          <a:stretch>
                            <a:fillRect l="-2041" t="-200000" r="-597959" b="-4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2"/>
                          <a:stretch>
                            <a:fillRect l="-104167" t="-200000" r="-510417" b="-4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200000" r="-400000" b="-4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2"/>
                          <a:stretch>
                            <a:fillRect l="-306250" t="-200000" r="-308333" b="-4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2"/>
                          <a:stretch>
                            <a:fillRect l="-397959" t="-200000" r="-202041" b="-4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2"/>
                          <a:stretch>
                            <a:fillRect l="-508333" t="-200000" r="-106250" b="-4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2"/>
                          <a:stretch>
                            <a:fillRect l="-595918" t="-200000" r="-4082" b="-4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27436629"/>
                      </a:ext>
                    </a:extLst>
                  </a:tr>
                  <a:tr h="616054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2"/>
                          <a:stretch>
                            <a:fillRect l="-2041" t="-300000" r="-597959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2"/>
                          <a:stretch>
                            <a:fillRect l="-104167" t="-300000" r="-510417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300000" r="-400000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2"/>
                          <a:stretch>
                            <a:fillRect l="-306250" t="-300000" r="-308333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2"/>
                          <a:stretch>
                            <a:fillRect l="-397959" t="-300000" r="-202041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2"/>
                          <a:stretch>
                            <a:fillRect l="-508333" t="-300000" r="-106250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2"/>
                          <a:stretch>
                            <a:fillRect l="-595918" t="-300000" r="-4082" b="-3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62687992"/>
                      </a:ext>
                    </a:extLst>
                  </a:tr>
                  <a:tr h="616054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2"/>
                          <a:stretch>
                            <a:fillRect l="-2041" t="-400000" r="-597959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2"/>
                          <a:stretch>
                            <a:fillRect l="-104167" t="-400000" r="-510417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400000" r="-400000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2"/>
                          <a:stretch>
                            <a:fillRect l="-306250" t="-400000" r="-308333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2"/>
                          <a:stretch>
                            <a:fillRect l="-397959" t="-400000" r="-202041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2"/>
                          <a:stretch>
                            <a:fillRect l="-508333" t="-400000" r="-106250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2"/>
                          <a:stretch>
                            <a:fillRect l="-595918" t="-400000" r="-4082" b="-2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80932161"/>
                      </a:ext>
                    </a:extLst>
                  </a:tr>
                  <a:tr h="616054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2"/>
                          <a:stretch>
                            <a:fillRect l="-2041" t="-510417" r="-597959" b="-10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2"/>
                          <a:stretch>
                            <a:fillRect l="-104167" t="-510417" r="-510417" b="-10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510417" r="-400000" b="-10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2"/>
                          <a:stretch>
                            <a:fillRect l="-306250" t="-510417" r="-308333" b="-10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2"/>
                          <a:stretch>
                            <a:fillRect l="-397959" t="-510417" r="-202041" b="-10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2"/>
                          <a:stretch>
                            <a:fillRect l="-508333" t="-510417" r="-106250" b="-10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2"/>
                          <a:stretch>
                            <a:fillRect l="-595918" t="-510417" r="-4082" b="-1041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21553806"/>
                      </a:ext>
                    </a:extLst>
                  </a:tr>
                  <a:tr h="616054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2"/>
                          <a:stretch>
                            <a:fillRect l="-2041" t="-597959" r="-597959" b="-20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2"/>
                          <a:stretch>
                            <a:fillRect l="-104167" t="-597959" r="-510417" b="-20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597959" r="-400000" b="-20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2"/>
                          <a:stretch>
                            <a:fillRect l="-306250" t="-597959" r="-308333" b="-20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2"/>
                          <a:stretch>
                            <a:fillRect l="-397959" t="-597959" r="-202041" b="-20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2"/>
                          <a:stretch>
                            <a:fillRect l="-508333" t="-597959" r="-106250" b="-20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2"/>
                          <a:stretch>
                            <a:fillRect l="-595918" t="-597959" r="-4082" b="-204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0243730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5771193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97C888-7DB0-A144-8F3D-23189552835D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57909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dirty="0"/>
              <a:t>2. Variables aléatoires discrètes.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D5C8C869-0EAD-EA43-AF3E-D7D5D6E20C31}"/>
                  </a:ext>
                </a:extLst>
              </p:cNvPr>
              <p:cNvSpPr txBox="1"/>
              <p:nvPr/>
            </p:nvSpPr>
            <p:spPr>
              <a:xfrm>
                <a:off x="844826" y="1431230"/>
                <a:ext cx="10525539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400" b="1" dirty="0"/>
                  <a:t>Loi d’une variable aléatoire discrète : exemple (fin)</a:t>
                </a:r>
              </a:p>
              <a:p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La loi de probabilité de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fr-FR" sz="2400" dirty="0"/>
                  <a:t> est donc</a:t>
                </a:r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D5C8C869-0EAD-EA43-AF3E-D7D5D6E20C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826" y="1431230"/>
                <a:ext cx="10525539" cy="1200329"/>
              </a:xfrm>
              <a:prstGeom prst="rect">
                <a:avLst/>
              </a:prstGeom>
              <a:blipFill>
                <a:blip r:embed="rId2"/>
                <a:stretch>
                  <a:fillRect l="-843" t="-4167" b="-937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au 4">
                <a:extLst>
                  <a:ext uri="{FF2B5EF4-FFF2-40B4-BE49-F238E27FC236}">
                    <a16:creationId xmlns:a16="http://schemas.microsoft.com/office/drawing/2014/main" id="{44970761-D08F-CE47-9216-98AD1C569C5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33699139"/>
                  </p:ext>
                </p:extLst>
              </p:nvPr>
            </p:nvGraphicFramePr>
            <p:xfrm>
              <a:off x="1194120" y="3341595"/>
              <a:ext cx="9803759" cy="1028914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209415">
                      <a:extLst>
                        <a:ext uri="{9D8B030D-6E8A-4147-A177-3AD203B41FA5}">
                          <a16:colId xmlns:a16="http://schemas.microsoft.com/office/drawing/2014/main" val="2271975790"/>
                        </a:ext>
                      </a:extLst>
                    </a:gridCol>
                    <a:gridCol w="781304">
                      <a:extLst>
                        <a:ext uri="{9D8B030D-6E8A-4147-A177-3AD203B41FA5}">
                          <a16:colId xmlns:a16="http://schemas.microsoft.com/office/drawing/2014/main" val="260734835"/>
                        </a:ext>
                      </a:extLst>
                    </a:gridCol>
                    <a:gridCol w="781304">
                      <a:extLst>
                        <a:ext uri="{9D8B030D-6E8A-4147-A177-3AD203B41FA5}">
                          <a16:colId xmlns:a16="http://schemas.microsoft.com/office/drawing/2014/main" val="134167893"/>
                        </a:ext>
                      </a:extLst>
                    </a:gridCol>
                    <a:gridCol w="781304">
                      <a:extLst>
                        <a:ext uri="{9D8B030D-6E8A-4147-A177-3AD203B41FA5}">
                          <a16:colId xmlns:a16="http://schemas.microsoft.com/office/drawing/2014/main" val="2110852129"/>
                        </a:ext>
                      </a:extLst>
                    </a:gridCol>
                    <a:gridCol w="781304">
                      <a:extLst>
                        <a:ext uri="{9D8B030D-6E8A-4147-A177-3AD203B41FA5}">
                          <a16:colId xmlns:a16="http://schemas.microsoft.com/office/drawing/2014/main" val="3762828397"/>
                        </a:ext>
                      </a:extLst>
                    </a:gridCol>
                    <a:gridCol w="781304">
                      <a:extLst>
                        <a:ext uri="{9D8B030D-6E8A-4147-A177-3AD203B41FA5}">
                          <a16:colId xmlns:a16="http://schemas.microsoft.com/office/drawing/2014/main" val="3058081182"/>
                        </a:ext>
                      </a:extLst>
                    </a:gridCol>
                    <a:gridCol w="781304">
                      <a:extLst>
                        <a:ext uri="{9D8B030D-6E8A-4147-A177-3AD203B41FA5}">
                          <a16:colId xmlns:a16="http://schemas.microsoft.com/office/drawing/2014/main" val="1226219656"/>
                        </a:ext>
                      </a:extLst>
                    </a:gridCol>
                    <a:gridCol w="781304">
                      <a:extLst>
                        <a:ext uri="{9D8B030D-6E8A-4147-A177-3AD203B41FA5}">
                          <a16:colId xmlns:a16="http://schemas.microsoft.com/office/drawing/2014/main" val="3809001299"/>
                        </a:ext>
                      </a:extLst>
                    </a:gridCol>
                    <a:gridCol w="781304">
                      <a:extLst>
                        <a:ext uri="{9D8B030D-6E8A-4147-A177-3AD203B41FA5}">
                          <a16:colId xmlns:a16="http://schemas.microsoft.com/office/drawing/2014/main" val="1309436458"/>
                        </a:ext>
                      </a:extLst>
                    </a:gridCol>
                    <a:gridCol w="781304">
                      <a:extLst>
                        <a:ext uri="{9D8B030D-6E8A-4147-A177-3AD203B41FA5}">
                          <a16:colId xmlns:a16="http://schemas.microsoft.com/office/drawing/2014/main" val="1975452309"/>
                        </a:ext>
                      </a:extLst>
                    </a:gridCol>
                    <a:gridCol w="781304">
                      <a:extLst>
                        <a:ext uri="{9D8B030D-6E8A-4147-A177-3AD203B41FA5}">
                          <a16:colId xmlns:a16="http://schemas.microsoft.com/office/drawing/2014/main" val="703221015"/>
                        </a:ext>
                      </a:extLst>
                    </a:gridCol>
                    <a:gridCol w="781304">
                      <a:extLst>
                        <a:ext uri="{9D8B030D-6E8A-4147-A177-3AD203B41FA5}">
                          <a16:colId xmlns:a16="http://schemas.microsoft.com/office/drawing/2014/main" val="2422073301"/>
                        </a:ext>
                      </a:extLst>
                    </a:gridCol>
                  </a:tblGrid>
                  <a:tr h="514457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FR" dirty="0"/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fr-FR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i="1" dirty="0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fr-F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i="1" dirty="0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fr-F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i="1" dirty="0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fr-F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i="1" dirty="0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fr-F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i="1" dirty="0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fr-F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i="1" dirty="0" smtClean="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oMath>
                            </m:oMathPara>
                          </a14:m>
                          <a:endParaRPr lang="fr-F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i="1" dirty="0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oMath>
                            </m:oMathPara>
                          </a14:m>
                          <a:endParaRPr lang="fr-F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i="1" dirty="0" smtClean="0"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oMath>
                            </m:oMathPara>
                          </a14:m>
                          <a:endParaRPr lang="fr-F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i="1" dirty="0" smtClean="0"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</m:oMath>
                            </m:oMathPara>
                          </a14:m>
                          <a:endParaRPr lang="fr-F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i="1" dirty="0" smtClean="0">
                                    <a:latin typeface="Cambria Math" panose="02040503050406030204" pitchFamily="18" charset="0"/>
                                  </a:rPr>
                                  <m:t>12</m:t>
                                </m:r>
                              </m:oMath>
                            </m:oMathPara>
                          </a14:m>
                          <a:endParaRPr lang="fr-FR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50669465"/>
                      </a:ext>
                    </a:extLst>
                  </a:tr>
                  <a:tr h="514457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ℙ</m:t>
                                </m:r>
                                <m:d>
                                  <m:dPr>
                                    <m:ctrlP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sSub>
                                      <m:sSubPr>
                                        <m:ctrlP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fr-FR" dirty="0"/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lin"/>
                                    <m:ctrlPr>
                                      <a:rPr lang="fr-F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36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fr-F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lin"/>
                                    <m:ctrlPr>
                                      <a:rPr lang="fr-F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18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fr-F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lin"/>
                                    <m:ctrlPr>
                                      <a:rPr lang="fr-F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fr-F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lin"/>
                                    <m:ctrlPr>
                                      <a:rPr lang="fr-F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fr-F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lin"/>
                                    <m:ctrlPr>
                                      <a:rPr lang="fr-F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num>
                                  <m:den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36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fr-F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lin"/>
                                    <m:ctrlPr>
                                      <a:rPr lang="fr-F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fr-F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lin"/>
                                    <m:ctrlPr>
                                      <a:rPr lang="fr-F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num>
                                  <m:den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36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fr-F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lin"/>
                                    <m:ctrlPr>
                                      <a:rPr lang="fr-F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fr-F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lin"/>
                                    <m:ctrlPr>
                                      <a:rPr lang="fr-F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fr-F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lin"/>
                                    <m:ctrlPr>
                                      <a:rPr lang="fr-F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18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fr-F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lin"/>
                                    <m:ctrlPr>
                                      <a:rPr lang="fr-F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36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fr-FR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369262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au 4">
                <a:extLst>
                  <a:ext uri="{FF2B5EF4-FFF2-40B4-BE49-F238E27FC236}">
                    <a16:creationId xmlns:a16="http://schemas.microsoft.com/office/drawing/2014/main" id="{44970761-D08F-CE47-9216-98AD1C569C5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33699139"/>
                  </p:ext>
                </p:extLst>
              </p:nvPr>
            </p:nvGraphicFramePr>
            <p:xfrm>
              <a:off x="1194120" y="3341595"/>
              <a:ext cx="9803759" cy="1028914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209415">
                      <a:extLst>
                        <a:ext uri="{9D8B030D-6E8A-4147-A177-3AD203B41FA5}">
                          <a16:colId xmlns:a16="http://schemas.microsoft.com/office/drawing/2014/main" val="2271975790"/>
                        </a:ext>
                      </a:extLst>
                    </a:gridCol>
                    <a:gridCol w="781304">
                      <a:extLst>
                        <a:ext uri="{9D8B030D-6E8A-4147-A177-3AD203B41FA5}">
                          <a16:colId xmlns:a16="http://schemas.microsoft.com/office/drawing/2014/main" val="260734835"/>
                        </a:ext>
                      </a:extLst>
                    </a:gridCol>
                    <a:gridCol w="781304">
                      <a:extLst>
                        <a:ext uri="{9D8B030D-6E8A-4147-A177-3AD203B41FA5}">
                          <a16:colId xmlns:a16="http://schemas.microsoft.com/office/drawing/2014/main" val="134167893"/>
                        </a:ext>
                      </a:extLst>
                    </a:gridCol>
                    <a:gridCol w="781304">
                      <a:extLst>
                        <a:ext uri="{9D8B030D-6E8A-4147-A177-3AD203B41FA5}">
                          <a16:colId xmlns:a16="http://schemas.microsoft.com/office/drawing/2014/main" val="2110852129"/>
                        </a:ext>
                      </a:extLst>
                    </a:gridCol>
                    <a:gridCol w="781304">
                      <a:extLst>
                        <a:ext uri="{9D8B030D-6E8A-4147-A177-3AD203B41FA5}">
                          <a16:colId xmlns:a16="http://schemas.microsoft.com/office/drawing/2014/main" val="3762828397"/>
                        </a:ext>
                      </a:extLst>
                    </a:gridCol>
                    <a:gridCol w="781304">
                      <a:extLst>
                        <a:ext uri="{9D8B030D-6E8A-4147-A177-3AD203B41FA5}">
                          <a16:colId xmlns:a16="http://schemas.microsoft.com/office/drawing/2014/main" val="3058081182"/>
                        </a:ext>
                      </a:extLst>
                    </a:gridCol>
                    <a:gridCol w="781304">
                      <a:extLst>
                        <a:ext uri="{9D8B030D-6E8A-4147-A177-3AD203B41FA5}">
                          <a16:colId xmlns:a16="http://schemas.microsoft.com/office/drawing/2014/main" val="1226219656"/>
                        </a:ext>
                      </a:extLst>
                    </a:gridCol>
                    <a:gridCol w="781304">
                      <a:extLst>
                        <a:ext uri="{9D8B030D-6E8A-4147-A177-3AD203B41FA5}">
                          <a16:colId xmlns:a16="http://schemas.microsoft.com/office/drawing/2014/main" val="3809001299"/>
                        </a:ext>
                      </a:extLst>
                    </a:gridCol>
                    <a:gridCol w="781304">
                      <a:extLst>
                        <a:ext uri="{9D8B030D-6E8A-4147-A177-3AD203B41FA5}">
                          <a16:colId xmlns:a16="http://schemas.microsoft.com/office/drawing/2014/main" val="1309436458"/>
                        </a:ext>
                      </a:extLst>
                    </a:gridCol>
                    <a:gridCol w="781304">
                      <a:extLst>
                        <a:ext uri="{9D8B030D-6E8A-4147-A177-3AD203B41FA5}">
                          <a16:colId xmlns:a16="http://schemas.microsoft.com/office/drawing/2014/main" val="1975452309"/>
                        </a:ext>
                      </a:extLst>
                    </a:gridCol>
                    <a:gridCol w="781304">
                      <a:extLst>
                        <a:ext uri="{9D8B030D-6E8A-4147-A177-3AD203B41FA5}">
                          <a16:colId xmlns:a16="http://schemas.microsoft.com/office/drawing/2014/main" val="703221015"/>
                        </a:ext>
                      </a:extLst>
                    </a:gridCol>
                    <a:gridCol w="781304">
                      <a:extLst>
                        <a:ext uri="{9D8B030D-6E8A-4147-A177-3AD203B41FA5}">
                          <a16:colId xmlns:a16="http://schemas.microsoft.com/office/drawing/2014/main" val="2422073301"/>
                        </a:ext>
                      </a:extLst>
                    </a:gridCol>
                  </a:tblGrid>
                  <a:tr h="514457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3"/>
                          <a:stretch>
                            <a:fillRect l="-1053" t="-2439" r="-714737" b="-2097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fr-FR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3"/>
                          <a:stretch>
                            <a:fillRect l="-259016" t="-2439" r="-911475" b="-2097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3"/>
                          <a:stretch>
                            <a:fillRect l="-353226" t="-2439" r="-796774" b="-2097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3"/>
                          <a:stretch>
                            <a:fillRect l="-460656" t="-2439" r="-709836" b="-2097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3"/>
                          <a:stretch>
                            <a:fillRect l="-551613" t="-2439" r="-598387" b="-2097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3"/>
                          <a:stretch>
                            <a:fillRect l="-662295" t="-2439" r="-508197" b="-2097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3"/>
                          <a:stretch>
                            <a:fillRect l="-750000" t="-2439" r="-400000" b="-2097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3"/>
                          <a:stretch>
                            <a:fillRect l="-863934" t="-2439" r="-306557" b="-2097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3"/>
                          <a:stretch>
                            <a:fillRect l="-948387" t="-2439" r="-201613" b="-2097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3"/>
                          <a:stretch>
                            <a:fillRect l="-1065574" t="-2439" r="-104918" b="-2097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3"/>
                          <a:stretch>
                            <a:fillRect l="-1146774" t="-2439" r="-3226" b="-20975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50669465"/>
                      </a:ext>
                    </a:extLst>
                  </a:tr>
                  <a:tr h="514457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3"/>
                          <a:stretch>
                            <a:fillRect l="-1053" t="-102439" r="-714737" b="-1097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3"/>
                          <a:stretch>
                            <a:fillRect l="-154839" t="-102439" r="-995161" b="-1097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3"/>
                          <a:stretch>
                            <a:fillRect l="-259016" t="-102439" r="-911475" b="-1097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3"/>
                          <a:stretch>
                            <a:fillRect l="-353226" t="-102439" r="-796774" b="-1097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3"/>
                          <a:stretch>
                            <a:fillRect l="-460656" t="-102439" r="-709836" b="-1097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3"/>
                          <a:stretch>
                            <a:fillRect l="-551613" t="-102439" r="-598387" b="-1097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3"/>
                          <a:stretch>
                            <a:fillRect l="-662295" t="-102439" r="-508197" b="-1097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3"/>
                          <a:stretch>
                            <a:fillRect l="-750000" t="-102439" r="-400000" b="-1097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3"/>
                          <a:stretch>
                            <a:fillRect l="-863934" t="-102439" r="-306557" b="-1097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3"/>
                          <a:stretch>
                            <a:fillRect l="-948387" t="-102439" r="-201613" b="-1097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3"/>
                          <a:stretch>
                            <a:fillRect l="-1065574" t="-102439" r="-104918" b="-1097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3"/>
                          <a:stretch>
                            <a:fillRect l="-1146774" t="-102439" r="-3226" b="-10975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36926202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6" name="Graphique 5" descr="Marteau d'officiel avec un remplissage uni">
            <a:extLst>
              <a:ext uri="{FF2B5EF4-FFF2-40B4-BE49-F238E27FC236}">
                <a16:creationId xmlns:a16="http://schemas.microsoft.com/office/drawing/2014/main" id="{5D3769D1-145D-8B47-A7F9-0E76D8CB24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440000" y="5040000"/>
            <a:ext cx="1080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794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26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>
            <a:extLst>
              <a:ext uri="{FF2B5EF4-FFF2-40B4-BE49-F238E27FC236}">
                <a16:creationId xmlns:a16="http://schemas.microsoft.com/office/drawing/2014/main" id="{AC0B1E25-C870-E44C-9AEC-2F6389ADF8D7}"/>
              </a:ext>
            </a:extLst>
          </p:cNvPr>
          <p:cNvSpPr txBox="1">
            <a:spLocks/>
          </p:cNvSpPr>
          <p:nvPr/>
        </p:nvSpPr>
        <p:spPr>
          <a:xfrm>
            <a:off x="831850" y="2554565"/>
            <a:ext cx="10515600" cy="28512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742950" indent="-742950">
              <a:buAutoNum type="arabicPeriod"/>
            </a:pPr>
            <a:r>
              <a:rPr lang="fr-FR" sz="3600" dirty="0">
                <a:solidFill>
                  <a:schemeClr val="bg1"/>
                </a:solidFill>
              </a:rPr>
              <a:t>Définitions.</a:t>
            </a:r>
          </a:p>
          <a:p>
            <a:pPr marL="742950" indent="-742950">
              <a:buAutoNum type="arabicPeriod"/>
            </a:pPr>
            <a:r>
              <a:rPr lang="fr-FR" sz="3600" dirty="0">
                <a:solidFill>
                  <a:schemeClr val="bg1"/>
                </a:solidFill>
              </a:rPr>
              <a:t>Variables aléatoires discrètes.</a:t>
            </a:r>
          </a:p>
          <a:p>
            <a:pPr marL="742950" indent="-742950">
              <a:buAutoNum type="arabicPeriod"/>
            </a:pPr>
            <a:r>
              <a:rPr lang="fr-FR" sz="3600" dirty="0">
                <a:solidFill>
                  <a:schemeClr val="bg1"/>
                </a:solidFill>
              </a:rPr>
              <a:t>Variables aléatoires continues.</a:t>
            </a:r>
          </a:p>
          <a:p>
            <a:pPr marL="742950" indent="-742950">
              <a:buAutoNum type="arabicPeriod"/>
            </a:pPr>
            <a:r>
              <a:rPr lang="fr-FR" sz="3600" dirty="0">
                <a:solidFill>
                  <a:schemeClr val="bg1"/>
                </a:solidFill>
              </a:rPr>
              <a:t>Théorèmes limites.</a:t>
            </a:r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E19DB8DF-56A9-C146-8CC5-1A72BBF66B41}"/>
              </a:ext>
            </a:extLst>
          </p:cNvPr>
          <p:cNvSpPr txBox="1">
            <a:spLocks/>
          </p:cNvSpPr>
          <p:nvPr/>
        </p:nvSpPr>
        <p:spPr>
          <a:xfrm>
            <a:off x="4994689" y="402196"/>
            <a:ext cx="2189922" cy="57909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3200" i="1" dirty="0">
                <a:solidFill>
                  <a:schemeClr val="bg1"/>
                </a:solidFill>
              </a:rPr>
              <a:t>Sommaire</a:t>
            </a:r>
          </a:p>
        </p:txBody>
      </p:sp>
      <p:pic>
        <p:nvPicPr>
          <p:cNvPr id="6" name="Graphique 5" descr="Menu avec un remplissage uni">
            <a:extLst>
              <a:ext uri="{FF2B5EF4-FFF2-40B4-BE49-F238E27FC236}">
                <a16:creationId xmlns:a16="http://schemas.microsoft.com/office/drawing/2014/main" id="{F3640D13-DDD0-8D47-9978-9A138749BA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40000" y="5040000"/>
            <a:ext cx="1080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7231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97C888-7DB0-A144-8F3D-23189552835D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57909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dirty="0"/>
              <a:t>2. Variables aléatoires discrètes.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D5C8C869-0EAD-EA43-AF3E-D7D5D6E20C31}"/>
                  </a:ext>
                </a:extLst>
              </p:cNvPr>
              <p:cNvSpPr txBox="1"/>
              <p:nvPr/>
            </p:nvSpPr>
            <p:spPr>
              <a:xfrm>
                <a:off x="844826" y="1431230"/>
                <a:ext cx="10525539" cy="32045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400" b="1" dirty="0"/>
                  <a:t>Espérance d’une variable aléatoire discrète : définition</a:t>
                </a:r>
              </a:p>
              <a:p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Soit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fr-FR" sz="2400" dirty="0"/>
                  <a:t> une variable aléatoire discrète.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L’</a:t>
                </a:r>
                <a:r>
                  <a:rPr lang="fr-FR" sz="2400" b="1" dirty="0"/>
                  <a:t>espérance</a:t>
                </a:r>
                <a:r>
                  <a:rPr lang="fr-FR" sz="2400" dirty="0"/>
                  <a:t> de </a:t>
                </a:r>
                <a14:m>
                  <m:oMath xmlns:m="http://schemas.openxmlformats.org/officeDocument/2006/math">
                    <m:r>
                      <a:rPr lang="fr-FR" sz="2400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fr-FR" sz="2400" dirty="0"/>
                  <a:t> se définit comme</a:t>
                </a:r>
              </a:p>
              <a:p>
                <a:endParaRPr lang="fr-FR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i="1"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fr-FR" sz="24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fr-FR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ℙ</m:t>
                          </m:r>
                          <m:d>
                            <m:dPr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D5C8C869-0EAD-EA43-AF3E-D7D5D6E20C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826" y="1431230"/>
                <a:ext cx="10525539" cy="3204532"/>
              </a:xfrm>
              <a:prstGeom prst="rect">
                <a:avLst/>
              </a:prstGeom>
              <a:blipFill>
                <a:blip r:embed="rId2"/>
                <a:stretch>
                  <a:fillRect l="-843" t="-1581" b="-5573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Graphique 4" descr="Ancrer avec un remplissage uni">
            <a:extLst>
              <a:ext uri="{FF2B5EF4-FFF2-40B4-BE49-F238E27FC236}">
                <a16:creationId xmlns:a16="http://schemas.microsoft.com/office/drawing/2014/main" id="{FF2DFFFF-EFA9-DD4C-AB4A-E79399F291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40000" y="5040000"/>
            <a:ext cx="1080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0557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97C888-7DB0-A144-8F3D-23189552835D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57909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dirty="0"/>
              <a:t>2. Variables aléatoires discrètes.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D5C8C869-0EAD-EA43-AF3E-D7D5D6E20C31}"/>
                  </a:ext>
                </a:extLst>
              </p:cNvPr>
              <p:cNvSpPr txBox="1"/>
              <p:nvPr/>
            </p:nvSpPr>
            <p:spPr>
              <a:xfrm>
                <a:off x="844826" y="1431230"/>
                <a:ext cx="10525539" cy="49656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400" b="1" dirty="0"/>
                  <a:t>Variance d’une variable aléatoire discrète : définition</a:t>
                </a:r>
              </a:p>
              <a:p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Soit </a:t>
                </a:r>
                <a14:m>
                  <m:oMath xmlns:m="http://schemas.openxmlformats.org/officeDocument/2006/math">
                    <m:r>
                      <a:rPr lang="fr-FR" sz="2400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fr-FR" sz="2400" dirty="0"/>
                  <a:t> une variable aléatoire discrète.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La </a:t>
                </a:r>
                <a:r>
                  <a:rPr lang="fr-FR" sz="2400" b="1" dirty="0"/>
                  <a:t>variance</a:t>
                </a:r>
                <a:r>
                  <a:rPr lang="fr-FR" sz="2400" dirty="0"/>
                  <a:t> de </a:t>
                </a:r>
                <a14:m>
                  <m:oMath xmlns:m="http://schemas.openxmlformats.org/officeDocument/2006/math">
                    <m:r>
                      <a:rPr lang="fr-FR" sz="2400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fr-FR" sz="2400" dirty="0"/>
                  <a:t> se définit comme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𝕍</m:t>
                      </m:r>
                      <m:d>
                        <m:d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fr-FR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24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  <m:r>
                                    <a:rPr lang="fr-FR" sz="2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fr-FR" sz="2400" b="0" i="1" smtClean="0">
                                      <a:latin typeface="Cambria Math" panose="02040503050406030204" pitchFamily="18" charset="0"/>
                                    </a:rPr>
                                    <m:t>𝔼</m:t>
                                  </m:r>
                                  <m:d>
                                    <m:dPr>
                                      <m:ctrlPr>
                                        <a:rPr lang="fr-FR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fr-FR" sz="2400" b="0" i="1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fr-FR" sz="2400" dirty="0"/>
              </a:p>
              <a:p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Elle se calcule à l’aide de la formule de König-Huygens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𝕍</m:t>
                      </m:r>
                      <m:d>
                        <m:d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𝔼</m:t>
                          </m:r>
                          <m:d>
                            <m:dPr>
                              <m:ctrlP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  <m:sup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fr-FR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ℙ</m:t>
                          </m:r>
                          <m:d>
                            <m:dPr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𝔼</m:t>
                          </m:r>
                          <m:d>
                            <m:dPr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  <m:sup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D5C8C869-0EAD-EA43-AF3E-D7D5D6E20C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826" y="1431230"/>
                <a:ext cx="10525539" cy="4965655"/>
              </a:xfrm>
              <a:prstGeom prst="rect">
                <a:avLst/>
              </a:prstGeom>
              <a:blipFill>
                <a:blip r:embed="rId2"/>
                <a:stretch>
                  <a:fillRect l="-843" t="-1020" b="-3545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106364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97C888-7DB0-A144-8F3D-23189552835D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57909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dirty="0"/>
              <a:t>2. Variables aléatoires discrètes.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D5C8C869-0EAD-EA43-AF3E-D7D5D6E20C31}"/>
                  </a:ext>
                </a:extLst>
              </p:cNvPr>
              <p:cNvSpPr txBox="1"/>
              <p:nvPr/>
            </p:nvSpPr>
            <p:spPr>
              <a:xfrm>
                <a:off x="844826" y="1431230"/>
                <a:ext cx="10525539" cy="3046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400" b="1" dirty="0"/>
                  <a:t>Espérance et variance d’une variable aléatoire discrète : interprétation</a:t>
                </a:r>
              </a:p>
              <a:p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L’espérance est donc la valeur moyenne prise par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fr-FR" sz="2400" dirty="0"/>
                  <a:t>. Il s’agit d’un paramètre de </a:t>
                </a:r>
                <a:r>
                  <a:rPr lang="fr-FR" sz="2400" b="1" dirty="0"/>
                  <a:t>position</a:t>
                </a:r>
                <a:r>
                  <a:rPr lang="fr-FR" sz="2400" dirty="0"/>
                  <a:t>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La variance renseigne sur les écarts des valeurs de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fr-FR" sz="2400" dirty="0"/>
                  <a:t> à son espérance. Il s’agit d’un paramètre de </a:t>
                </a:r>
                <a:r>
                  <a:rPr lang="fr-FR" sz="2400" b="1" dirty="0"/>
                  <a:t>dispersion</a:t>
                </a:r>
                <a:r>
                  <a:rPr lang="fr-FR" sz="2400" dirty="0"/>
                  <a:t>.</a:t>
                </a:r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D5C8C869-0EAD-EA43-AF3E-D7D5D6E20C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826" y="1431230"/>
                <a:ext cx="10525539" cy="3046988"/>
              </a:xfrm>
              <a:prstGeom prst="rect">
                <a:avLst/>
              </a:prstGeom>
              <a:blipFill>
                <a:blip r:embed="rId3"/>
                <a:stretch>
                  <a:fillRect l="-843" t="-1660" b="-332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Graphique 4" descr="Boussole avec un remplissage uni">
            <a:extLst>
              <a:ext uri="{FF2B5EF4-FFF2-40B4-BE49-F238E27FC236}">
                <a16:creationId xmlns:a16="http://schemas.microsoft.com/office/drawing/2014/main" id="{DAA8A913-3289-F24C-9DFF-393E7279AB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440000" y="5040000"/>
            <a:ext cx="1080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0080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97C888-7DB0-A144-8F3D-23189552835D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57909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dirty="0"/>
              <a:t>2. Variables aléatoires discrètes.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D5C8C869-0EAD-EA43-AF3E-D7D5D6E20C31}"/>
                  </a:ext>
                </a:extLst>
              </p:cNvPr>
              <p:cNvSpPr txBox="1"/>
              <p:nvPr/>
            </p:nvSpPr>
            <p:spPr>
              <a:xfrm>
                <a:off x="844826" y="1431230"/>
                <a:ext cx="11011201" cy="33790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400" b="1" dirty="0"/>
                  <a:t>Espérance et variance d’une variable aléatoire discrète : exemple </a:t>
                </a:r>
              </a:p>
              <a:p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Pour notre exemple de la somme de deux dés on a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m:rPr>
                          <m:aln/>
                        </m:rPr>
                        <a:rPr lang="fr-F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2</m:t>
                      </m:r>
                      <m:f>
                        <m:f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36</m:t>
                          </m:r>
                        </m:den>
                      </m:f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+3</m:t>
                      </m:r>
                      <m:f>
                        <m:f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18</m:t>
                          </m:r>
                        </m:den>
                      </m:f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+4</m:t>
                      </m:r>
                      <m:f>
                        <m:f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den>
                      </m:f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+5</m:t>
                      </m:r>
                      <m:f>
                        <m:f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den>
                      </m:f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+6</m:t>
                      </m:r>
                      <m:f>
                        <m:f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36</m:t>
                          </m:r>
                        </m:den>
                      </m:f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+7</m:t>
                      </m:r>
                      <m:f>
                        <m:f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+8</m:t>
                      </m:r>
                      <m:f>
                        <m:f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36</m:t>
                          </m:r>
                        </m:den>
                      </m:f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+9</m:t>
                      </m:r>
                      <m:f>
                        <m:f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den>
                      </m:f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+10</m:t>
                      </m:r>
                      <m:f>
                        <m:f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den>
                      </m:f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+11</m:t>
                      </m:r>
                      <m:f>
                        <m:f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18</m:t>
                          </m:r>
                        </m:den>
                      </m:f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+12</m:t>
                      </m:r>
                      <m:f>
                        <m:f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36</m:t>
                          </m:r>
                        </m:den>
                      </m:f>
                    </m:oMath>
                  </m:oMathPara>
                </a14:m>
                <a:endParaRPr lang="fr-FR" sz="2400" b="0" dirty="0"/>
              </a:p>
              <a:p>
                <a:endParaRPr lang="fr-FR" sz="2400" dirty="0"/>
              </a:p>
              <a:p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b="0" dirty="0"/>
                  <a:t>D’où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ctrlPr>
                          <a:rPr lang="fr-FR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=7</m:t>
                    </m:r>
                  </m:oMath>
                </a14:m>
                <a:r>
                  <a:rPr lang="fr-FR" sz="2400" b="0" dirty="0"/>
                  <a:t>.</a:t>
                </a:r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D5C8C869-0EAD-EA43-AF3E-D7D5D6E20C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826" y="1431230"/>
                <a:ext cx="11011201" cy="3379002"/>
              </a:xfrm>
              <a:prstGeom prst="rect">
                <a:avLst/>
              </a:prstGeom>
              <a:blipFill>
                <a:blip r:embed="rId2"/>
                <a:stretch>
                  <a:fillRect l="-806" t="-1498" b="-299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Graphique 4" descr="Trèfle à quatre feuilles avec un remplissage uni">
            <a:extLst>
              <a:ext uri="{FF2B5EF4-FFF2-40B4-BE49-F238E27FC236}">
                <a16:creationId xmlns:a16="http://schemas.microsoft.com/office/drawing/2014/main" id="{FC7E033F-AA7B-754A-A5A4-4FB870C9AC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40000" y="5040000"/>
            <a:ext cx="1080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6614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97C888-7DB0-A144-8F3D-23189552835D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57909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dirty="0"/>
              <a:t>2. Variables aléatoires discrètes.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D5C8C869-0EAD-EA43-AF3E-D7D5D6E20C31}"/>
                  </a:ext>
                </a:extLst>
              </p:cNvPr>
              <p:cNvSpPr txBox="1"/>
              <p:nvPr/>
            </p:nvSpPr>
            <p:spPr>
              <a:xfrm>
                <a:off x="844826" y="1431230"/>
                <a:ext cx="11073547" cy="47961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400" b="1" dirty="0"/>
                  <a:t>Espérance et variance d’une variable aléatoire discrète : exemple (suite) </a:t>
                </a:r>
              </a:p>
              <a:p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On calcule de même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fr-FR" sz="24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m:rPr>
                          <m:aln/>
                        </m:rPr>
                        <a:rPr lang="fr-FR" sz="24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f>
                        <m:f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36</m:t>
                          </m:r>
                        </m:den>
                      </m:f>
                      <m:r>
                        <a:rPr lang="fr-FR" sz="2400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fr-FR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  <m:sup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f>
                        <m:f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18</m:t>
                          </m:r>
                        </m:den>
                      </m:f>
                      <m:r>
                        <a:rPr lang="fr-FR" sz="2400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fr-FR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  <m:sup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f>
                        <m:f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12</m:t>
                          </m:r>
                        </m:den>
                      </m:f>
                      <m:r>
                        <a:rPr lang="fr-FR" sz="2400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fr-FR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e>
                        <m:sup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f>
                        <m:f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9</m:t>
                          </m:r>
                        </m:den>
                      </m:f>
                      <m:r>
                        <a:rPr lang="fr-FR" sz="2400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fr-FR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e>
                        <m:sup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f>
                        <m:f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36</m:t>
                          </m:r>
                        </m:den>
                      </m:f>
                      <m:r>
                        <a:rPr lang="fr-FR" sz="2400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fr-FR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e>
                        <m:sup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f>
                        <m:f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fr-FR" sz="2400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fr-FR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e>
                        <m:sup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f>
                        <m:f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36</m:t>
                          </m:r>
                        </m:den>
                      </m:f>
                      <m:r>
                        <a:rPr lang="fr-FR" sz="2400" i="1">
                          <a:latin typeface="Cambria Math" panose="02040503050406030204" pitchFamily="18" charset="0"/>
                        </a:rPr>
                        <m:t>+</m:t>
                      </m:r>
                    </m:oMath>
                    <m:oMath xmlns:m="http://schemas.openxmlformats.org/officeDocument/2006/math">
                      <m:sSup>
                        <m:sSupPr>
                          <m:ctrlPr>
                            <a:rPr lang="fr-FR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    9</m:t>
                          </m:r>
                        </m:e>
                        <m:sup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f>
                        <m:f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9</m:t>
                          </m:r>
                        </m:den>
                      </m:f>
                      <m:r>
                        <a:rPr lang="fr-FR" sz="2400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fr-FR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f>
                        <m:f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12</m:t>
                          </m:r>
                        </m:den>
                      </m:f>
                      <m:r>
                        <a:rPr lang="fr-FR" sz="2400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fr-FR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e>
                        <m:sup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f>
                        <m:f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18</m:t>
                          </m:r>
                        </m:den>
                      </m:f>
                      <m:r>
                        <a:rPr lang="fr-FR" sz="2400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fr-FR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e>
                        <m:sup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f>
                        <m:f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36</m:t>
                          </m:r>
                        </m:den>
                      </m:f>
                    </m:oMath>
                  </m:oMathPara>
                </a14:m>
                <a:endParaRPr lang="fr-FR" sz="2400" dirty="0"/>
              </a:p>
              <a:p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Ainsi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ctrlPr>
                          <a:rPr lang="fr-FR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type m:val="lin"/>
                        <m:ctrlPr>
                          <a:rPr lang="fr-FR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329</m:t>
                        </m:r>
                      </m:num>
                      <m:den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fr-FR" sz="2400" dirty="0"/>
                  <a:t> et par suite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𝕍</m:t>
                      </m:r>
                      <m:d>
                        <m:d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329</m:t>
                          </m:r>
                        </m:num>
                        <m:den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e>
                        <m:sup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35</m:t>
                          </m:r>
                        </m:num>
                        <m:den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D5C8C869-0EAD-EA43-AF3E-D7D5D6E20C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826" y="1431230"/>
                <a:ext cx="11073547" cy="4796185"/>
              </a:xfrm>
              <a:prstGeom prst="rect">
                <a:avLst/>
              </a:prstGeom>
              <a:blipFill>
                <a:blip r:embed="rId2"/>
                <a:stretch>
                  <a:fillRect l="-802" t="-105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419705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97C888-7DB0-A144-8F3D-23189552835D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57909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dirty="0"/>
              <a:t>2. Variables aléatoires discrètes.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D5C8C869-0EAD-EA43-AF3E-D7D5D6E20C31}"/>
              </a:ext>
            </a:extLst>
          </p:cNvPr>
          <p:cNvSpPr txBox="1"/>
          <p:nvPr/>
        </p:nvSpPr>
        <p:spPr>
          <a:xfrm>
            <a:off x="844826" y="1431230"/>
            <a:ext cx="10525539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Lois usuelles discrètes</a:t>
            </a:r>
          </a:p>
          <a:p>
            <a:endParaRPr lang="fr-FR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/>
              <a:t>On va s’intéresser maintenant à quelques lois de variables aléatoires que l’on retrouve régulièrement dans certaines situations concrètes 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 dirty="0"/>
              <a:t>Loi de Bernoulli.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 dirty="0"/>
              <a:t>Loi binomiale.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 dirty="0"/>
              <a:t>Loi géométrique.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 dirty="0"/>
              <a:t>Loi hypergéométrique.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 dirty="0"/>
              <a:t>Loi de Poisson.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 dirty="0"/>
              <a:t>Loi uniforme.</a:t>
            </a:r>
          </a:p>
        </p:txBody>
      </p:sp>
      <p:pic>
        <p:nvPicPr>
          <p:cNvPr id="5" name="Graphique 4" descr="Gymnaste : anneaux avec un remplissage uni">
            <a:extLst>
              <a:ext uri="{FF2B5EF4-FFF2-40B4-BE49-F238E27FC236}">
                <a16:creationId xmlns:a16="http://schemas.microsoft.com/office/drawing/2014/main" id="{02900D79-E911-1F48-B0FA-14DBA0C0DC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40000" y="5040000"/>
            <a:ext cx="1080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0183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97C888-7DB0-A144-8F3D-23189552835D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57909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dirty="0"/>
              <a:t>2. Variables aléatoires discrètes.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D5C8C869-0EAD-EA43-AF3E-D7D5D6E20C31}"/>
                  </a:ext>
                </a:extLst>
              </p:cNvPr>
              <p:cNvSpPr txBox="1"/>
              <p:nvPr/>
            </p:nvSpPr>
            <p:spPr>
              <a:xfrm>
                <a:off x="844826" y="1431230"/>
                <a:ext cx="10525539" cy="34163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400" b="1" dirty="0"/>
                  <a:t>Loi de Bernoulli : définition</a:t>
                </a:r>
              </a:p>
              <a:p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Soit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fr-FR" sz="2400" dirty="0"/>
                  <a:t> tel que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0&lt;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&lt;1</m:t>
                    </m:r>
                  </m:oMath>
                </a14:m>
                <a:r>
                  <a:rPr lang="fr-FR" sz="2400" dirty="0"/>
                  <a:t>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Une variable aléatoire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fr-FR" sz="2400" dirty="0"/>
                  <a:t> suit la </a:t>
                </a:r>
                <a:r>
                  <a:rPr lang="fr-FR" sz="2400" b="1" dirty="0"/>
                  <a:t>loi de Bernoulli </a:t>
                </a:r>
                <a:r>
                  <a:rPr lang="fr-FR" sz="2400" dirty="0"/>
                  <a:t>de paramètre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fr-FR" sz="2400" dirty="0"/>
                  <a:t>, notée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ℬ</m:t>
                    </m:r>
                    <m:d>
                      <m:dPr>
                        <m:ctrlPr>
                          <a:rPr lang="fr-FR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</m:oMath>
                </a14:m>
                <a:r>
                  <a:rPr lang="fr-FR" sz="2400" dirty="0"/>
                  <a:t>, si et seulement si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fr-FR" sz="2400" dirty="0"/>
                  <a:t> ne prend que les valeurs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fr-FR" sz="2400" dirty="0"/>
                  <a:t> et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fr-FR" sz="2400" dirty="0"/>
                  <a:t> et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ℙ</m:t>
                      </m:r>
                      <m:d>
                        <m:d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  <m:r>
                        <m:rPr>
                          <m:aln/>
                        </m:rPr>
                        <a:rPr lang="fr-F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  <m:oMath xmlns:m="http://schemas.openxmlformats.org/officeDocument/2006/math"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ℙ</m:t>
                      </m:r>
                      <m:d>
                        <m:d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</m:d>
                      <m:r>
                        <m:rPr>
                          <m:aln/>
                        </m:rPr>
                        <a:rPr lang="fr-F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D5C8C869-0EAD-EA43-AF3E-D7D5D6E20C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826" y="1431230"/>
                <a:ext cx="10525539" cy="3416320"/>
              </a:xfrm>
              <a:prstGeom prst="rect">
                <a:avLst/>
              </a:prstGeom>
              <a:blipFill>
                <a:blip r:embed="rId2"/>
                <a:stretch>
                  <a:fillRect l="-843" t="-1481" b="-37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Graphique 4" descr="Pièces avec un remplissage uni">
            <a:extLst>
              <a:ext uri="{FF2B5EF4-FFF2-40B4-BE49-F238E27FC236}">
                <a16:creationId xmlns:a16="http://schemas.microsoft.com/office/drawing/2014/main" id="{B40EFF8E-D7A1-8946-9077-F98ECCD25A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40000" y="5040000"/>
            <a:ext cx="1080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0501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97C888-7DB0-A144-8F3D-23189552835D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57909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dirty="0"/>
              <a:t>2. Variables aléatoires discrètes.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D5C8C869-0EAD-EA43-AF3E-D7D5D6E20C31}"/>
                  </a:ext>
                </a:extLst>
              </p:cNvPr>
              <p:cNvSpPr txBox="1"/>
              <p:nvPr/>
            </p:nvSpPr>
            <p:spPr>
              <a:xfrm>
                <a:off x="844826" y="1431230"/>
                <a:ext cx="10525539" cy="34163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400" b="1" dirty="0"/>
                  <a:t>Loi de Bernoulli : application</a:t>
                </a:r>
              </a:p>
              <a:p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Une variable aléatoire de Bernoulli </a:t>
                </a:r>
                <a14:m>
                  <m:oMath xmlns:m="http://schemas.openxmlformats.org/officeDocument/2006/math">
                    <m:r>
                      <a:rPr lang="fr-FR" sz="2400" i="1">
                        <a:latin typeface="Cambria Math" panose="02040503050406030204" pitchFamily="18" charset="0"/>
                      </a:rPr>
                      <m:t>ℬ</m:t>
                    </m:r>
                    <m:d>
                      <m:dPr>
                        <m:ctrlPr>
                          <a:rPr lang="fr-FR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</m:oMath>
                </a14:m>
                <a:r>
                  <a:rPr lang="fr-FR" sz="2400" dirty="0"/>
                  <a:t> permet de modéliser une expérience ayant deux issues possibles : le succès avec probabilité </a:t>
                </a:r>
                <a14:m>
                  <m:oMath xmlns:m="http://schemas.openxmlformats.org/officeDocument/2006/math">
                    <m:r>
                      <a:rPr lang="fr-FR" sz="2400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fr-FR" sz="2400" dirty="0"/>
                  <a:t> et l’échec avec probabilité </a:t>
                </a:r>
                <a14:m>
                  <m:oMath xmlns:m="http://schemas.openxmlformats.org/officeDocument/2006/math">
                    <m:r>
                      <a:rPr lang="fr-FR" sz="2400" i="1" dirty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fr-FR" sz="2400" b="0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fr-FR" sz="2400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fr-FR" sz="2400" dirty="0"/>
                  <a:t>.​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Exemples : pile/face, malade/sain, défectueux/conforme, fille/garçon, admis/recalé…​</a:t>
                </a:r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D5C8C869-0EAD-EA43-AF3E-D7D5D6E20C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826" y="1431230"/>
                <a:ext cx="10525539" cy="3416320"/>
              </a:xfrm>
              <a:prstGeom prst="rect">
                <a:avLst/>
              </a:prstGeom>
              <a:blipFill>
                <a:blip r:embed="rId2"/>
                <a:stretch>
                  <a:fillRect l="-843" t="-1481" b="-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Graphique 6" descr="Homme et femme avec un remplissage uni">
            <a:extLst>
              <a:ext uri="{FF2B5EF4-FFF2-40B4-BE49-F238E27FC236}">
                <a16:creationId xmlns:a16="http://schemas.microsoft.com/office/drawing/2014/main" id="{A7D9FD5E-3DC0-554F-A826-A9A2994F20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40000" y="5040000"/>
            <a:ext cx="1080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8012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97C888-7DB0-A144-8F3D-23189552835D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57909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dirty="0"/>
              <a:t>2. Variables aléatoires discrètes.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D5C8C869-0EAD-EA43-AF3E-D7D5D6E20C31}"/>
                  </a:ext>
                </a:extLst>
              </p:cNvPr>
              <p:cNvSpPr txBox="1"/>
              <p:nvPr/>
            </p:nvSpPr>
            <p:spPr>
              <a:xfrm>
                <a:off x="844826" y="1431230"/>
                <a:ext cx="10525539" cy="3046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400" b="1" dirty="0"/>
                  <a:t>Loi de Bernoulli : espérance et variance</a:t>
                </a:r>
              </a:p>
              <a:p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Soit </a:t>
                </a:r>
                <a14:m>
                  <m:oMath xmlns:m="http://schemas.openxmlformats.org/officeDocument/2006/math">
                    <m:r>
                      <a:rPr lang="fr-FR" sz="2400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fr-FR" sz="2400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fr-FR" sz="2400" i="1">
                        <a:latin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fr-FR" sz="2400" dirty="0"/>
                  <a:t> tel que </a:t>
                </a:r>
                <a14:m>
                  <m:oMath xmlns:m="http://schemas.openxmlformats.org/officeDocument/2006/math">
                    <m:r>
                      <a:rPr lang="fr-FR" sz="2400" i="1">
                        <a:latin typeface="Cambria Math" panose="02040503050406030204" pitchFamily="18" charset="0"/>
                      </a:rPr>
                      <m:t>0&lt;</m:t>
                    </m:r>
                    <m:r>
                      <a:rPr lang="fr-FR" sz="2400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fr-FR" sz="2400" i="1">
                        <a:latin typeface="Cambria Math" panose="02040503050406030204" pitchFamily="18" charset="0"/>
                      </a:rPr>
                      <m:t>&lt;1</m:t>
                    </m:r>
                  </m:oMath>
                </a14:m>
                <a:r>
                  <a:rPr lang="fr-FR" sz="2400" dirty="0"/>
                  <a:t> et soit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fr-FR" sz="2400" dirty="0"/>
                  <a:t> une variable aléatoire de loi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ℬ</m:t>
                    </m:r>
                    <m:d>
                      <m:dPr>
                        <m:ctrlPr>
                          <a:rPr lang="fr-FR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</m:oMath>
                </a14:m>
                <a:r>
                  <a:rPr lang="fr-FR" sz="2400" dirty="0"/>
                  <a:t>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On a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m:rPr>
                          <m:aln/>
                        </m:rPr>
                        <a:rPr lang="fr-F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  <m:oMath xmlns:m="http://schemas.openxmlformats.org/officeDocument/2006/math"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𝕍</m:t>
                      </m:r>
                      <m:d>
                        <m:d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m:rPr>
                          <m:aln/>
                        </m:rPr>
                        <a:rPr lang="fr-F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(1−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2400" b="0" dirty="0"/>
              </a:p>
            </p:txBody>
          </p:sp>
        </mc:Choice>
        <mc:Fallback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D5C8C869-0EAD-EA43-AF3E-D7D5D6E20C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826" y="1431230"/>
                <a:ext cx="10525539" cy="3046988"/>
              </a:xfrm>
              <a:prstGeom prst="rect">
                <a:avLst/>
              </a:prstGeom>
              <a:blipFill>
                <a:blip r:embed="rId2"/>
                <a:stretch>
                  <a:fillRect l="-927" t="-1600" b="-18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Graphique 4" descr="Compteur bas avec un remplissage uni">
            <a:extLst>
              <a:ext uri="{FF2B5EF4-FFF2-40B4-BE49-F238E27FC236}">
                <a16:creationId xmlns:a16="http://schemas.microsoft.com/office/drawing/2014/main" id="{831BC6B6-DD4B-7141-BFB7-BE192DBCE9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40000" y="5040000"/>
            <a:ext cx="1080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9162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97C888-7DB0-A144-8F3D-23189552835D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57909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dirty="0"/>
              <a:t>2. Variables aléatoires discrètes.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D5C8C869-0EAD-EA43-AF3E-D7D5D6E20C31}"/>
                  </a:ext>
                </a:extLst>
              </p:cNvPr>
              <p:cNvSpPr txBox="1"/>
              <p:nvPr/>
            </p:nvSpPr>
            <p:spPr>
              <a:xfrm>
                <a:off x="844826" y="1431230"/>
                <a:ext cx="10525539" cy="46941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400" b="1" dirty="0"/>
                  <a:t>Loi binomiale : définition</a:t>
                </a:r>
              </a:p>
              <a:p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Soient </a:t>
                </a:r>
                <a14:m>
                  <m:oMath xmlns:m="http://schemas.openxmlformats.org/officeDocument/2006/math">
                    <m:r>
                      <a:rPr lang="fr-FR" sz="2400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fr-FR" sz="2400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fr-FR" sz="2400" i="1">
                        <a:latin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fr-FR" sz="2400" dirty="0"/>
                  <a:t> tel que </a:t>
                </a:r>
                <a14:m>
                  <m:oMath xmlns:m="http://schemas.openxmlformats.org/officeDocument/2006/math">
                    <m:r>
                      <a:rPr lang="fr-FR" sz="2400" i="1">
                        <a:latin typeface="Cambria Math" panose="02040503050406030204" pitchFamily="18" charset="0"/>
                      </a:rPr>
                      <m:t>0&lt;</m:t>
                    </m:r>
                    <m:r>
                      <a:rPr lang="fr-FR" sz="2400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fr-FR" sz="2400" i="1">
                        <a:latin typeface="Cambria Math" panose="02040503050406030204" pitchFamily="18" charset="0"/>
                      </a:rPr>
                      <m:t>&lt;1</m:t>
                    </m:r>
                  </m:oMath>
                </a14:m>
                <a:r>
                  <a:rPr lang="fr-FR" sz="2400" dirty="0"/>
                  <a:t> et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ℕ</m:t>
                    </m:r>
                  </m:oMath>
                </a14:m>
                <a:r>
                  <a:rPr lang="fr-FR" sz="2400" dirty="0"/>
                  <a:t>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Une variable aléatoire </a:t>
                </a:r>
                <a14:m>
                  <m:oMath xmlns:m="http://schemas.openxmlformats.org/officeDocument/2006/math">
                    <m:r>
                      <a:rPr lang="fr-FR" sz="2400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fr-FR" sz="2400" dirty="0"/>
                  <a:t> suit la </a:t>
                </a:r>
                <a:r>
                  <a:rPr lang="fr-FR" sz="2400" b="1" dirty="0"/>
                  <a:t>loi binomiale </a:t>
                </a:r>
                <a:r>
                  <a:rPr lang="fr-FR" sz="2400" dirty="0"/>
                  <a:t>de paramètres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fr-FR" sz="2400" dirty="0"/>
                  <a:t> et </a:t>
                </a:r>
                <a14:m>
                  <m:oMath xmlns:m="http://schemas.openxmlformats.org/officeDocument/2006/math">
                    <m:r>
                      <a:rPr lang="fr-FR" sz="2400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fr-FR" sz="2400" dirty="0"/>
                  <a:t>, notée </a:t>
                </a:r>
                <a14:m>
                  <m:oMath xmlns:m="http://schemas.openxmlformats.org/officeDocument/2006/math">
                    <m:r>
                      <a:rPr lang="fr-FR" sz="2400" i="1">
                        <a:latin typeface="Cambria Math" panose="02040503050406030204" pitchFamily="18" charset="0"/>
                      </a:rPr>
                      <m:t>ℬ</m:t>
                    </m:r>
                    <m:d>
                      <m:dPr>
                        <m:ctrlPr>
                          <a:rPr lang="fr-FR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</m:oMath>
                </a14:m>
                <a:r>
                  <a:rPr lang="fr-FR" sz="2400" dirty="0"/>
                  <a:t>, si et seulement si </a:t>
                </a:r>
                <a14:m>
                  <m:oMath xmlns:m="http://schemas.openxmlformats.org/officeDocument/2006/math">
                    <m:r>
                      <a:rPr lang="fr-FR" sz="2400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fr-FR" sz="2400" dirty="0"/>
                  <a:t> prend les valeurs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0,1,2,…,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fr-FR" sz="2400" dirty="0"/>
                  <a:t> et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{"/>
                          <m:endChr m:val="}"/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0,1,2,…,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ℙ</m:t>
                      </m:r>
                      <m:d>
                        <m:d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fr-FR" sz="24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mr>
                            <m:mr>
                              <m:e>
                                <m:r>
                                  <a:rPr lang="fr-FR" sz="24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mr>
                          </m:m>
                        </m:e>
                      </m:d>
                      <m:sSup>
                        <m:sSup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sSup>
                        <m:sSup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</m:e>
                        <m:sup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</m:oMath>
                  </m:oMathPara>
                </a14:m>
                <a:endParaRPr lang="fr-FR" sz="2400" dirty="0"/>
              </a:p>
              <a:p>
                <a:endParaRPr lang="fr-FR" sz="2400" dirty="0"/>
              </a:p>
              <a:p>
                <a:pPr lvl="1"/>
                <a:r>
                  <a:rPr lang="fr-FR" sz="2400" dirty="0"/>
                  <a:t>où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fr-FR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sz="24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fr-FR" sz="24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mr>
                            <m:mr>
                              <m:e>
                                <m:r>
                                  <a:rPr lang="fr-FR" sz="24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mr>
                          </m:m>
                        </m:e>
                      </m:d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!</m:t>
                          </m:r>
                        </m:num>
                        <m:den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!</m:t>
                          </m:r>
                          <m:d>
                            <m:dPr>
                              <m:ctrlP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D5C8C869-0EAD-EA43-AF3E-D7D5D6E20C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826" y="1431230"/>
                <a:ext cx="10525539" cy="4694106"/>
              </a:xfrm>
              <a:prstGeom prst="rect">
                <a:avLst/>
              </a:prstGeom>
              <a:blipFill>
                <a:blip r:embed="rId2"/>
                <a:stretch>
                  <a:fillRect l="-843" t="-107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984828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26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>
            <a:extLst>
              <a:ext uri="{FF2B5EF4-FFF2-40B4-BE49-F238E27FC236}">
                <a16:creationId xmlns:a16="http://schemas.microsoft.com/office/drawing/2014/main" id="{AC0B1E25-C870-E44C-9AEC-2F6389ADF8D7}"/>
              </a:ext>
            </a:extLst>
          </p:cNvPr>
          <p:cNvSpPr txBox="1">
            <a:spLocks/>
          </p:cNvSpPr>
          <p:nvPr/>
        </p:nvSpPr>
        <p:spPr>
          <a:xfrm>
            <a:off x="831850" y="1709738"/>
            <a:ext cx="10515600" cy="2851200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sz="5400" dirty="0"/>
          </a:p>
          <a:p>
            <a:endParaRPr lang="fr-FR" sz="5400" dirty="0"/>
          </a:p>
          <a:p>
            <a:endParaRPr lang="fr-FR" sz="5400" dirty="0"/>
          </a:p>
          <a:p>
            <a:r>
              <a:rPr lang="fr-FR" sz="5400" dirty="0">
                <a:solidFill>
                  <a:schemeClr val="bg1"/>
                </a:solidFill>
              </a:rPr>
              <a:t>1. Définitions.</a:t>
            </a:r>
          </a:p>
        </p:txBody>
      </p:sp>
    </p:spTree>
    <p:extLst>
      <p:ext uri="{BB962C8B-B14F-4D97-AF65-F5344CB8AC3E}">
        <p14:creationId xmlns:p14="http://schemas.microsoft.com/office/powerpoint/2010/main" val="11186983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97C888-7DB0-A144-8F3D-23189552835D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57909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dirty="0"/>
              <a:t>2. Variables aléatoires discrètes.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D5C8C869-0EAD-EA43-AF3E-D7D5D6E20C31}"/>
                  </a:ext>
                </a:extLst>
              </p:cNvPr>
              <p:cNvSpPr txBox="1"/>
              <p:nvPr/>
            </p:nvSpPr>
            <p:spPr>
              <a:xfrm>
                <a:off x="844826" y="1431230"/>
                <a:ext cx="10525539" cy="41549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400" b="1" dirty="0"/>
                  <a:t>Loi binomiale : première application</a:t>
                </a:r>
              </a:p>
              <a:p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Soient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fr-FR" sz="24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fr-F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fr-FR" sz="2400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fr-F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fr-FR" sz="2400" dirty="0"/>
                  <a:t> une suite de </a:t>
                </a:r>
                <a14:m>
                  <m:oMath xmlns:m="http://schemas.openxmlformats.org/officeDocument/2006/math">
                    <m:r>
                      <a:rPr lang="fr-FR" sz="2400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fr-FR" sz="2400" dirty="0"/>
                  <a:t> variables aléatoires indépendantes de Bernoulli, de même paramètre </a:t>
                </a:r>
                <a14:m>
                  <m:oMath xmlns:m="http://schemas.openxmlformats.org/officeDocument/2006/math">
                    <m:r>
                      <a:rPr lang="fr-FR" sz="2400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fr-FR" sz="2400" dirty="0"/>
                  <a:t>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Posons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fr-FR" sz="2400" dirty="0"/>
              </a:p>
              <a:p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Puisque chaque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fr-FR" sz="2400" dirty="0"/>
                  <a:t> vaut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fr-FR" sz="2400" dirty="0"/>
                  <a:t> en cas de succès et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fr-FR" sz="2400" dirty="0"/>
                  <a:t> en cas d’échec, la variable aléatoire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fr-FR" sz="2400" dirty="0"/>
                  <a:t> décompte le nombre de succès obtenus lors de cette répétition de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fr-FR" sz="2400" dirty="0"/>
                  <a:t> expériences de Bernoulli. Montrons qu’elle suit une loi binomiale </a:t>
                </a:r>
                <a14:m>
                  <m:oMath xmlns:m="http://schemas.openxmlformats.org/officeDocument/2006/math">
                    <m:r>
                      <a:rPr lang="fr-FR" sz="2400" i="1">
                        <a:latin typeface="Cambria Math" panose="02040503050406030204" pitchFamily="18" charset="0"/>
                      </a:rPr>
                      <m:t>ℬ</m:t>
                    </m:r>
                    <m:d>
                      <m:dPr>
                        <m:ctrlPr>
                          <a:rPr lang="fr-FR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</m:oMath>
                </a14:m>
                <a:r>
                  <a:rPr lang="fr-FR" sz="2400" dirty="0"/>
                  <a:t>.</a:t>
                </a:r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D5C8C869-0EAD-EA43-AF3E-D7D5D6E20C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826" y="1431230"/>
                <a:ext cx="10525539" cy="4154984"/>
              </a:xfrm>
              <a:prstGeom prst="rect">
                <a:avLst/>
              </a:prstGeom>
              <a:blipFill>
                <a:blip r:embed="rId2"/>
                <a:stretch>
                  <a:fillRect l="-843" t="-1220" b="-243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931501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97C888-7DB0-A144-8F3D-23189552835D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57909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dirty="0"/>
              <a:t>2. Variables aléatoires discrètes.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D5C8C869-0EAD-EA43-AF3E-D7D5D6E20C31}"/>
                  </a:ext>
                </a:extLst>
              </p:cNvPr>
              <p:cNvSpPr txBox="1"/>
              <p:nvPr/>
            </p:nvSpPr>
            <p:spPr>
              <a:xfrm>
                <a:off x="844826" y="1431230"/>
                <a:ext cx="10525539" cy="43400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400" b="1" dirty="0"/>
                  <a:t>Loi binomiale : première application (suite)</a:t>
                </a:r>
              </a:p>
              <a:p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Soit </a:t>
                </a:r>
                <a14:m>
                  <m:oMath xmlns:m="http://schemas.openxmlformats.org/officeDocument/2006/math">
                    <m:r>
                      <a:rPr lang="fr-FR" sz="2400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fr-FR" sz="2400" i="1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fr-FR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0,1,2,…,</m:t>
                        </m:r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fr-FR" sz="2400" dirty="0"/>
                  <a:t>.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Pour déterminer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ℙ</m:t>
                    </m:r>
                    <m:d>
                      <m:dPr>
                        <m:ctrlPr>
                          <a:rPr lang="fr-FR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</m:oMath>
                </a14:m>
                <a:r>
                  <a:rPr lang="fr-FR" sz="2400" dirty="0"/>
                  <a:t> il faut décompter le nombre d’évènements où l’on a eu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fr-FR" sz="2400" dirty="0"/>
                  <a:t> succès lors des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fr-FR" sz="2400" dirty="0"/>
                  <a:t> expériences.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Cela revient exactement à choisir les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fr-FR" sz="2400" dirty="0"/>
                  <a:t> expériences victorieuses parmi les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fr-FR" sz="2400" dirty="0"/>
                  <a:t>. Il y en a donc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fr-FR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sz="24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fr-FR" sz="24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mr>
                            <m:mr>
                              <m:e>
                                <m:r>
                                  <a:rPr lang="fr-FR" sz="24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D5C8C869-0EAD-EA43-AF3E-D7D5D6E20C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826" y="1431230"/>
                <a:ext cx="10525539" cy="4340099"/>
              </a:xfrm>
              <a:prstGeom prst="rect">
                <a:avLst/>
              </a:prstGeom>
              <a:blipFill>
                <a:blip r:embed="rId2"/>
                <a:stretch>
                  <a:fillRect l="-843" t="-1166" b="-58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504831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97C888-7DB0-A144-8F3D-23189552835D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57909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dirty="0"/>
              <a:t>2. Variables aléatoires discrètes.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D5C8C869-0EAD-EA43-AF3E-D7D5D6E20C31}"/>
                  </a:ext>
                </a:extLst>
              </p:cNvPr>
              <p:cNvSpPr txBox="1"/>
              <p:nvPr/>
            </p:nvSpPr>
            <p:spPr>
              <a:xfrm>
                <a:off x="844826" y="1431230"/>
                <a:ext cx="10525539" cy="39773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400" b="1" dirty="0"/>
                  <a:t>Loi binomiale : première application (suite)</a:t>
                </a:r>
              </a:p>
              <a:p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Chacun de ces évènements comporte donc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fr-FR" sz="2400" dirty="0"/>
                  <a:t> succès et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fr-FR" sz="2400" dirty="0"/>
                  <a:t> échecs.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Les expériences étant indépendantes, la probabilité d’un tel évènement est ainsi de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sSup>
                        <m:sSupPr>
                          <m:ctrlPr>
                            <a:rPr lang="fr-FR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fr-FR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</m:e>
                        <m:sup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</m:oMath>
                  </m:oMathPara>
                </a14:m>
                <a:endParaRPr lang="fr-FR" sz="2400" dirty="0"/>
              </a:p>
              <a:p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Par suite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i="1">
                          <a:latin typeface="Cambria Math" panose="02040503050406030204" pitchFamily="18" charset="0"/>
                        </a:rPr>
                        <m:t>ℙ</m:t>
                      </m:r>
                      <m:d>
                        <m:d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fr-FR" sz="2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fr-FR" sz="24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mr>
                            <m:mr>
                              <m:e>
                                <m:r>
                                  <a:rPr lang="fr-FR" sz="24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mr>
                          </m:m>
                        </m:e>
                      </m:d>
                      <m:sSup>
                        <m:sSup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sSup>
                        <m:sSup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</m:e>
                        <m:sup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D5C8C869-0EAD-EA43-AF3E-D7D5D6E20C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826" y="1431230"/>
                <a:ext cx="10525539" cy="3977307"/>
              </a:xfrm>
              <a:prstGeom prst="rect">
                <a:avLst/>
              </a:prstGeom>
              <a:blipFill>
                <a:blip r:embed="rId2"/>
                <a:stretch>
                  <a:fillRect l="-843" t="-1274" r="-723" b="-63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083263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97C888-7DB0-A144-8F3D-23189552835D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57909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dirty="0"/>
              <a:t>2. Variables aléatoires discrètes.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D5C8C869-0EAD-EA43-AF3E-D7D5D6E20C31}"/>
                  </a:ext>
                </a:extLst>
              </p:cNvPr>
              <p:cNvSpPr txBox="1"/>
              <p:nvPr/>
            </p:nvSpPr>
            <p:spPr>
              <a:xfrm>
                <a:off x="844826" y="1431230"/>
                <a:ext cx="10525539" cy="43406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400" b="1" dirty="0"/>
                  <a:t>Loi binomiale : seconde application</a:t>
                </a:r>
              </a:p>
              <a:p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On considère une urne de </a:t>
                </a:r>
                <a14:m>
                  <m:oMath xmlns:m="http://schemas.openxmlformats.org/officeDocument/2006/math">
                    <m:r>
                      <a:rPr lang="fr-FR" sz="2400" i="1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fr-FR" sz="2400" dirty="0"/>
                  <a:t> boules dont </a:t>
                </a:r>
                <a14:m>
                  <m:oMath xmlns:m="http://schemas.openxmlformats.org/officeDocument/2006/math">
                    <m:r>
                      <a:rPr lang="fr-FR" sz="2400" i="1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fr-FR" sz="2400" dirty="0"/>
                  <a:t> sont rouges et </a:t>
                </a:r>
                <a14:m>
                  <m:oMath xmlns:m="http://schemas.openxmlformats.org/officeDocument/2006/math">
                    <m:r>
                      <a:rPr lang="fr-FR" sz="2400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fr-FR" sz="24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fr-FR" sz="2400" i="1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fr-FR" sz="2400" dirty="0"/>
                  <a:t> sont bleues.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La proportion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fr-FR" sz="2400" dirty="0"/>
                  <a:t> de boule rouges est donc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fr-FR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num>
                      <m:den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</m:oMath>
                </a14:m>
                <a:r>
                  <a:rPr lang="fr-FR" sz="2400" dirty="0"/>
                  <a:t>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On tire successivement avec remise </a:t>
                </a:r>
                <a14:m>
                  <m:oMath xmlns:m="http://schemas.openxmlformats.org/officeDocument/2006/math">
                    <m:r>
                      <a:rPr lang="fr-FR" sz="2400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fr-FR" sz="2400" dirty="0"/>
                  <a:t> boules dans cette urne.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Alors la variable aléatoire </a:t>
                </a:r>
                <a14:m>
                  <m:oMath xmlns:m="http://schemas.openxmlformats.org/officeDocument/2006/math">
                    <m:r>
                      <a:rPr lang="fr-FR" sz="2400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fr-FR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sz="2400" dirty="0"/>
                  <a:t>égale au nombre de boules rouges obtenues parmi les </a:t>
                </a:r>
                <a14:m>
                  <m:oMath xmlns:m="http://schemas.openxmlformats.org/officeDocument/2006/math">
                    <m:r>
                      <a:rPr lang="fr-FR" sz="2400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fr-FR" sz="2400" dirty="0"/>
                  <a:t> suit une loi binomiale </a:t>
                </a:r>
                <a14:m>
                  <m:oMath xmlns:m="http://schemas.openxmlformats.org/officeDocument/2006/math">
                    <m:r>
                      <a:rPr lang="fr-FR" sz="2400" i="1">
                        <a:latin typeface="Cambria Math" panose="02040503050406030204" pitchFamily="18" charset="0"/>
                      </a:rPr>
                      <m:t>ℬ</m:t>
                    </m:r>
                    <m:d>
                      <m:dPr>
                        <m:ctrlPr>
                          <a:rPr lang="fr-FR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</m:oMath>
                </a14:m>
                <a:r>
                  <a:rPr lang="fr-FR" sz="2400" dirty="0"/>
                  <a:t>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D5C8C869-0EAD-EA43-AF3E-D7D5D6E20C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826" y="1431230"/>
                <a:ext cx="10525539" cy="4340675"/>
              </a:xfrm>
              <a:prstGeom prst="rect">
                <a:avLst/>
              </a:prstGeom>
              <a:blipFill>
                <a:blip r:embed="rId2"/>
                <a:stretch>
                  <a:fillRect l="-843" t="-116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78461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97C888-7DB0-A144-8F3D-23189552835D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57909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dirty="0"/>
              <a:t>2. Variables aléatoires discrètes.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D5C8C869-0EAD-EA43-AF3E-D7D5D6E20C31}"/>
                  </a:ext>
                </a:extLst>
              </p:cNvPr>
              <p:cNvSpPr txBox="1"/>
              <p:nvPr/>
            </p:nvSpPr>
            <p:spPr>
              <a:xfrm>
                <a:off x="844826" y="1431230"/>
                <a:ext cx="10525539" cy="34163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400" b="1" dirty="0"/>
                  <a:t>Loi binomiale : seconde application (suite)</a:t>
                </a:r>
              </a:p>
              <a:p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Les tirages s’effectuant avec remise, on a à chaque tirage la même probabilité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fr-FR" sz="2400" dirty="0"/>
                  <a:t> de tirer une boule rouge et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1−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fr-FR" sz="2400" dirty="0"/>
                  <a:t> de tirer une boule bleue.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Le résultat d’un tirage suit donc une loi de Bernoulli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ℬ</m:t>
                    </m:r>
                    <m:d>
                      <m:dPr>
                        <m:ctrlPr>
                          <a:rPr lang="fr-FR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</m:oMath>
                </a14:m>
                <a:r>
                  <a:rPr lang="fr-FR" sz="2400" dirty="0"/>
                  <a:t>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Décompter les boules rouges obtenues lors des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fr-FR" sz="2400" dirty="0"/>
                  <a:t> tirages revient donc à décompter un nombre de succès comme dans l’application précédente.</a:t>
                </a:r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D5C8C869-0EAD-EA43-AF3E-D7D5D6E20C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826" y="1431230"/>
                <a:ext cx="10525539" cy="3416320"/>
              </a:xfrm>
              <a:prstGeom prst="rect">
                <a:avLst/>
              </a:prstGeom>
              <a:blipFill>
                <a:blip r:embed="rId3"/>
                <a:stretch>
                  <a:fillRect l="-843" t="-1481" b="-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Graphique 4" descr="Boule de billard 8 avec un remplissage uni">
            <a:extLst>
              <a:ext uri="{FF2B5EF4-FFF2-40B4-BE49-F238E27FC236}">
                <a16:creationId xmlns:a16="http://schemas.microsoft.com/office/drawing/2014/main" id="{06253658-599B-1146-96ED-13B3B23C67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440000" y="5040000"/>
            <a:ext cx="1080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9408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97C888-7DB0-A144-8F3D-23189552835D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57909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dirty="0"/>
              <a:t>2. Variables aléatoires discrètes.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D5C8C869-0EAD-EA43-AF3E-D7D5D6E20C31}"/>
              </a:ext>
            </a:extLst>
          </p:cNvPr>
          <p:cNvSpPr txBox="1"/>
          <p:nvPr/>
        </p:nvSpPr>
        <p:spPr>
          <a:xfrm>
            <a:off x="844826" y="1431230"/>
            <a:ext cx="105255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Loi binomiale : visualisation de la loi pour différentes valeurs des paramètres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0EDA9A5E-EEA7-A440-8761-BD4C87A509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7595" y="2520000"/>
            <a:ext cx="7200000" cy="3763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4959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97C888-7DB0-A144-8F3D-23189552835D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57909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dirty="0"/>
              <a:t>2. Variables aléatoires discrètes.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D5C8C869-0EAD-EA43-AF3E-D7D5D6E20C31}"/>
                  </a:ext>
                </a:extLst>
              </p:cNvPr>
              <p:cNvSpPr txBox="1"/>
              <p:nvPr/>
            </p:nvSpPr>
            <p:spPr>
              <a:xfrm>
                <a:off x="844826" y="1431230"/>
                <a:ext cx="10525539" cy="34163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400" b="1" dirty="0"/>
                  <a:t>Loi binomiale : espérance et variance</a:t>
                </a:r>
              </a:p>
              <a:p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Soient </a:t>
                </a:r>
                <a14:m>
                  <m:oMath xmlns:m="http://schemas.openxmlformats.org/officeDocument/2006/math">
                    <m:r>
                      <a:rPr lang="fr-FR" sz="2400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fr-FR" sz="2400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fr-FR" sz="2400" i="1">
                        <a:latin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fr-FR" sz="2400" dirty="0"/>
                  <a:t> tel que </a:t>
                </a:r>
                <a14:m>
                  <m:oMath xmlns:m="http://schemas.openxmlformats.org/officeDocument/2006/math">
                    <m:r>
                      <a:rPr lang="fr-FR" sz="2400" i="1">
                        <a:latin typeface="Cambria Math" panose="02040503050406030204" pitchFamily="18" charset="0"/>
                      </a:rPr>
                      <m:t>0&lt;</m:t>
                    </m:r>
                    <m:r>
                      <a:rPr lang="fr-FR" sz="2400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fr-FR" sz="2400" i="1">
                        <a:latin typeface="Cambria Math" panose="02040503050406030204" pitchFamily="18" charset="0"/>
                      </a:rPr>
                      <m:t>&lt;1</m:t>
                    </m:r>
                  </m:oMath>
                </a14:m>
                <a:r>
                  <a:rPr lang="fr-FR" sz="2400" dirty="0"/>
                  <a:t> et </a:t>
                </a:r>
                <a14:m>
                  <m:oMath xmlns:m="http://schemas.openxmlformats.org/officeDocument/2006/math">
                    <m:r>
                      <a:rPr lang="fr-FR" sz="24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fr-FR" sz="2400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fr-FR" sz="2400" i="1">
                        <a:latin typeface="Cambria Math" panose="02040503050406030204" pitchFamily="18" charset="0"/>
                      </a:rPr>
                      <m:t>ℕ</m:t>
                    </m:r>
                  </m:oMath>
                </a14:m>
                <a:r>
                  <a:rPr lang="fr-FR" sz="2400" dirty="0"/>
                  <a:t>. Soit </a:t>
                </a:r>
                <a14:m>
                  <m:oMath xmlns:m="http://schemas.openxmlformats.org/officeDocument/2006/math">
                    <m:r>
                      <a:rPr lang="fr-FR" sz="2400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fr-FR" sz="2400" dirty="0"/>
                  <a:t> une variable aléatoire de loi </a:t>
                </a:r>
                <a14:m>
                  <m:oMath xmlns:m="http://schemas.openxmlformats.org/officeDocument/2006/math">
                    <m:r>
                      <a:rPr lang="fr-FR" sz="2400" i="1">
                        <a:latin typeface="Cambria Math" panose="02040503050406030204" pitchFamily="18" charset="0"/>
                      </a:rPr>
                      <m:t>ℬ</m:t>
                    </m:r>
                    <m:d>
                      <m:dPr>
                        <m:ctrlPr>
                          <a:rPr lang="fr-FR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</m:oMath>
                </a14:m>
                <a:r>
                  <a:rPr lang="fr-FR" sz="2400" dirty="0"/>
                  <a:t>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On a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i="1"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m:rPr>
                          <m:aln/>
                        </m:rPr>
                        <a:rPr lang="fr-FR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fr-FR" sz="2400" i="1">
                          <a:latin typeface="Cambria Math" panose="02040503050406030204" pitchFamily="18" charset="0"/>
                        </a:rPr>
                        <m:t>𝑝</m:t>
                      </m:r>
                    </m:oMath>
                    <m:oMath xmlns:m="http://schemas.openxmlformats.org/officeDocument/2006/math">
                      <m:r>
                        <a:rPr lang="fr-FR" sz="2400" i="1">
                          <a:latin typeface="Cambria Math" panose="02040503050406030204" pitchFamily="18" charset="0"/>
                        </a:rPr>
                        <m:t>𝕍</m:t>
                      </m:r>
                      <m:d>
                        <m:d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m:rPr>
                          <m:aln/>
                        </m:rPr>
                        <a:rPr lang="fr-FR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𝑛𝑝</m:t>
                      </m:r>
                      <m:d>
                        <m:d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D5C8C869-0EAD-EA43-AF3E-D7D5D6E20C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826" y="1431230"/>
                <a:ext cx="10525539" cy="3416320"/>
              </a:xfrm>
              <a:prstGeom prst="rect">
                <a:avLst/>
              </a:prstGeom>
              <a:blipFill>
                <a:blip r:embed="rId2"/>
                <a:stretch>
                  <a:fillRect l="-843" t="-1481" b="-37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Graphique 4" descr="Retouches et couture avec un remplissage uni">
            <a:extLst>
              <a:ext uri="{FF2B5EF4-FFF2-40B4-BE49-F238E27FC236}">
                <a16:creationId xmlns:a16="http://schemas.microsoft.com/office/drawing/2014/main" id="{99E37011-D364-DA4E-9EFC-DE21C7E79A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40000" y="5040000"/>
            <a:ext cx="1080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6914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97C888-7DB0-A144-8F3D-23189552835D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57909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dirty="0"/>
              <a:t>2. Variables aléatoires discrètes.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D5C8C869-0EAD-EA43-AF3E-D7D5D6E20C31}"/>
                  </a:ext>
                </a:extLst>
              </p:cNvPr>
              <p:cNvSpPr txBox="1"/>
              <p:nvPr/>
            </p:nvSpPr>
            <p:spPr>
              <a:xfrm>
                <a:off x="844826" y="1431230"/>
                <a:ext cx="10525539" cy="35055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400" b="1" dirty="0"/>
                  <a:t>Loi géométrique : définition </a:t>
                </a:r>
              </a:p>
              <a:p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Soit </a:t>
                </a:r>
                <a14:m>
                  <m:oMath xmlns:m="http://schemas.openxmlformats.org/officeDocument/2006/math">
                    <m:r>
                      <a:rPr lang="fr-FR" sz="2400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fr-FR" sz="2400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fr-FR" sz="2400" i="1">
                        <a:latin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fr-FR" sz="2400" dirty="0"/>
                  <a:t> tel que </a:t>
                </a:r>
                <a14:m>
                  <m:oMath xmlns:m="http://schemas.openxmlformats.org/officeDocument/2006/math">
                    <m:r>
                      <a:rPr lang="fr-FR" sz="2400" i="1">
                        <a:latin typeface="Cambria Math" panose="02040503050406030204" pitchFamily="18" charset="0"/>
                      </a:rPr>
                      <m:t>0&lt;</m:t>
                    </m:r>
                    <m:r>
                      <a:rPr lang="fr-FR" sz="2400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fr-FR" sz="2400" i="1">
                        <a:latin typeface="Cambria Math" panose="02040503050406030204" pitchFamily="18" charset="0"/>
                      </a:rPr>
                      <m:t>&lt;1</m:t>
                    </m:r>
                  </m:oMath>
                </a14:m>
                <a:r>
                  <a:rPr lang="fr-FR" sz="2400" dirty="0"/>
                  <a:t>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Une variable aléatoire </a:t>
                </a:r>
                <a14:m>
                  <m:oMath xmlns:m="http://schemas.openxmlformats.org/officeDocument/2006/math">
                    <m:r>
                      <a:rPr lang="fr-FR" sz="2400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fr-FR" sz="2400" dirty="0"/>
                  <a:t> suit la </a:t>
                </a:r>
                <a:r>
                  <a:rPr lang="fr-FR" sz="2400" b="1" dirty="0"/>
                  <a:t>loi géométrique </a:t>
                </a:r>
                <a:r>
                  <a:rPr lang="fr-FR" sz="2400" dirty="0"/>
                  <a:t>de paramètre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fr-FR" sz="2400" dirty="0"/>
                  <a:t>, notée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𝒢</m:t>
                    </m:r>
                    <m:d>
                      <m:dPr>
                        <m:ctrlPr>
                          <a:rPr lang="fr-FR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</m:oMath>
                </a14:m>
                <a:r>
                  <a:rPr lang="fr-FR" sz="2400" dirty="0"/>
                  <a:t>, si et seulement si </a:t>
                </a:r>
                <a14:m>
                  <m:oMath xmlns:m="http://schemas.openxmlformats.org/officeDocument/2006/math">
                    <m:r>
                      <a:rPr lang="fr-FR" sz="2400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fr-FR" sz="2400" dirty="0"/>
                  <a:t> peut prendre toute valeur dans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ℕ</m:t>
                        </m:r>
                      </m:e>
                      <m:sup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fr-FR" sz="2400" dirty="0"/>
                  <a:t> et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i="1"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fr-FR" sz="2400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fr-FR" sz="2400" i="1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fr-FR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ℕ</m:t>
                          </m:r>
                        </m:e>
                        <m:sup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fr-FR" sz="2400" i="1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fr-FR" sz="2400" i="1">
                          <a:latin typeface="Cambria Math" panose="02040503050406030204" pitchFamily="18" charset="0"/>
                        </a:rPr>
                        <m:t>ℙ</m:t>
                      </m:r>
                      <m:d>
                        <m:d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fr-FR" sz="24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fr-FR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</m:e>
                        <m:sup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D5C8C869-0EAD-EA43-AF3E-D7D5D6E20C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826" y="1431230"/>
                <a:ext cx="10525539" cy="3505511"/>
              </a:xfrm>
              <a:prstGeom prst="rect">
                <a:avLst/>
              </a:prstGeom>
              <a:blipFill>
                <a:blip r:embed="rId2"/>
                <a:stretch>
                  <a:fillRect l="-843" t="-144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Graphique 3" descr="Nombre d'or avec un remplissage uni">
            <a:extLst>
              <a:ext uri="{FF2B5EF4-FFF2-40B4-BE49-F238E27FC236}">
                <a16:creationId xmlns:a16="http://schemas.microsoft.com/office/drawing/2014/main" id="{08433E9C-C641-2D46-BA49-7AE1FE6B92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40000" y="5040000"/>
            <a:ext cx="1080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0004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97C888-7DB0-A144-8F3D-23189552835D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57909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dirty="0"/>
              <a:t>2. Variables aléatoires discrètes.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D5C8C869-0EAD-EA43-AF3E-D7D5D6E20C31}"/>
                  </a:ext>
                </a:extLst>
              </p:cNvPr>
              <p:cNvSpPr txBox="1"/>
              <p:nvPr/>
            </p:nvSpPr>
            <p:spPr>
              <a:xfrm>
                <a:off x="844826" y="1431230"/>
                <a:ext cx="10525539" cy="38497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400" b="1" dirty="0"/>
                  <a:t>Loi géométrique : application</a:t>
                </a:r>
              </a:p>
              <a:p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Une variable aléatoire de loi géométrique </a:t>
                </a:r>
                <a14:m>
                  <m:oMath xmlns:m="http://schemas.openxmlformats.org/officeDocument/2006/math">
                    <m:r>
                      <a:rPr lang="fr-FR" sz="2400" i="1">
                        <a:latin typeface="Cambria Math" panose="02040503050406030204" pitchFamily="18" charset="0"/>
                      </a:rPr>
                      <m:t>𝒢</m:t>
                    </m:r>
                    <m:d>
                      <m:dPr>
                        <m:ctrlPr>
                          <a:rPr lang="fr-FR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</m:oMath>
                </a14:m>
                <a:r>
                  <a:rPr lang="fr-FR" sz="2400" dirty="0"/>
                  <a:t> permet de modéliser le rang du premier succès dans une répétition d’expériences de Bernoulli indépendantes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ℬ</m:t>
                    </m:r>
                    <m:d>
                      <m:dPr>
                        <m:ctrlPr>
                          <a:rPr lang="fr-FR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</m:oMath>
                </a14:m>
                <a:r>
                  <a:rPr lang="fr-FR" sz="2400" dirty="0"/>
                  <a:t>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En effet si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fr-FR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ℕ</m:t>
                        </m:r>
                      </m:e>
                      <m:sup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fr-FR" sz="2400" dirty="0"/>
                  <a:t> est le rang du premier succès cela signifie qu’il y a eu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fr-FR" sz="2400" dirty="0"/>
                  <a:t> échecs auparavant.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La probabilité d’un tel évènement est alors de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fr-FR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d>
                      </m:e>
                      <m:sup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fr-FR" sz="2400" dirty="0"/>
                  <a:t>.</a:t>
                </a:r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D5C8C869-0EAD-EA43-AF3E-D7D5D6E20C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826" y="1431230"/>
                <a:ext cx="10525539" cy="3849772"/>
              </a:xfrm>
              <a:prstGeom prst="rect">
                <a:avLst/>
              </a:prstGeom>
              <a:blipFill>
                <a:blip r:embed="rId2"/>
                <a:stretch>
                  <a:fillRect l="-843" t="-1316" b="-131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Graphique 4" descr="Trophée avec un remplissage uni">
            <a:extLst>
              <a:ext uri="{FF2B5EF4-FFF2-40B4-BE49-F238E27FC236}">
                <a16:creationId xmlns:a16="http://schemas.microsoft.com/office/drawing/2014/main" id="{71263048-4A1B-E046-A7E0-F732C6EB48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40000" y="5040000"/>
            <a:ext cx="1080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99359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97C888-7DB0-A144-8F3D-23189552835D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57909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dirty="0"/>
              <a:t>2. Variables aléatoires discrètes.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D5C8C869-0EAD-EA43-AF3E-D7D5D6E20C31}"/>
              </a:ext>
            </a:extLst>
          </p:cNvPr>
          <p:cNvSpPr txBox="1"/>
          <p:nvPr/>
        </p:nvSpPr>
        <p:spPr>
          <a:xfrm>
            <a:off x="844826" y="1431230"/>
            <a:ext cx="105255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Loi géométrique : visualisation de la loi pour différentes valeurs des paramètres</a:t>
            </a:r>
            <a:endParaRPr lang="fr-FR" sz="2400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0A0131B5-21C3-8E43-84B5-27771AC32D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6000" y="2520000"/>
            <a:ext cx="7200000" cy="3762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5979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97C888-7DB0-A144-8F3D-23189552835D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57909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dirty="0"/>
              <a:t>1. Définitions.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D5C8C869-0EAD-EA43-AF3E-D7D5D6E20C31}"/>
              </a:ext>
            </a:extLst>
          </p:cNvPr>
          <p:cNvSpPr txBox="1"/>
          <p:nvPr/>
        </p:nvSpPr>
        <p:spPr>
          <a:xfrm>
            <a:off x="844826" y="1431230"/>
            <a:ext cx="10525539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Variable aléatoire : principe général</a:t>
            </a:r>
          </a:p>
          <a:p>
            <a:endParaRPr lang="fr-FR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/>
              <a:t>Lors d’une expérience aléatoire, on associe fréquemment une valeur réelle à un événement.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/>
              <a:t>Par exemple, lors du lancer de deux dés, les issues possibles sont la valeur des deux faces obtenues, mais on s’intéresse souvent à leur somme si l’on joue à un jeu de plateau.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/>
              <a:t>On définit alors ce que l’on appelle une variable aléatoire.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15858728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97C888-7DB0-A144-8F3D-23189552835D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57909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dirty="0"/>
              <a:t>2. Variables aléatoires discrètes.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D5C8C869-0EAD-EA43-AF3E-D7D5D6E20C31}"/>
                  </a:ext>
                </a:extLst>
              </p:cNvPr>
              <p:cNvSpPr txBox="1"/>
              <p:nvPr/>
            </p:nvSpPr>
            <p:spPr>
              <a:xfrm>
                <a:off x="844826" y="1431230"/>
                <a:ext cx="10525539" cy="38562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400" b="1" dirty="0"/>
                  <a:t>Loi géométrique : espérance et variance</a:t>
                </a:r>
              </a:p>
              <a:p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Soit </a:t>
                </a:r>
                <a14:m>
                  <m:oMath xmlns:m="http://schemas.openxmlformats.org/officeDocument/2006/math">
                    <m:r>
                      <a:rPr lang="fr-FR" sz="2400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fr-FR" sz="2400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fr-FR" sz="2400" i="1">
                        <a:latin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fr-FR" sz="2400" dirty="0"/>
                  <a:t> tel que </a:t>
                </a:r>
                <a14:m>
                  <m:oMath xmlns:m="http://schemas.openxmlformats.org/officeDocument/2006/math">
                    <m:r>
                      <a:rPr lang="fr-FR" sz="2400" i="1">
                        <a:latin typeface="Cambria Math" panose="02040503050406030204" pitchFamily="18" charset="0"/>
                      </a:rPr>
                      <m:t>0&lt;</m:t>
                    </m:r>
                    <m:r>
                      <a:rPr lang="fr-FR" sz="2400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fr-FR" sz="2400" i="1">
                        <a:latin typeface="Cambria Math" panose="02040503050406030204" pitchFamily="18" charset="0"/>
                      </a:rPr>
                      <m:t>&lt;1</m:t>
                    </m:r>
                  </m:oMath>
                </a14:m>
                <a:r>
                  <a:rPr lang="fr-FR" sz="2400" dirty="0"/>
                  <a:t> et soit </a:t>
                </a:r>
                <a14:m>
                  <m:oMath xmlns:m="http://schemas.openxmlformats.org/officeDocument/2006/math">
                    <m:r>
                      <a:rPr lang="fr-FR" sz="2400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fr-FR" sz="2400" dirty="0"/>
                  <a:t> une variable aléatoire de loi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𝒢</m:t>
                    </m:r>
                    <m:d>
                      <m:dPr>
                        <m:ctrlPr>
                          <a:rPr lang="fr-FR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</m:oMath>
                </a14:m>
                <a:r>
                  <a:rPr lang="fr-FR" sz="2400" dirty="0"/>
                  <a:t>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On a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i="1"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m:rPr>
                          <m:aln/>
                        </m:rPr>
                        <a:rPr lang="fr-FR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den>
                      </m:f>
                    </m:oMath>
                    <m:oMath xmlns:m="http://schemas.openxmlformats.org/officeDocument/2006/math">
                      <m:r>
                        <a:rPr lang="fr-FR" sz="2400" i="1">
                          <a:latin typeface="Cambria Math" panose="02040503050406030204" pitchFamily="18" charset="0"/>
                        </a:rPr>
                        <m:t>𝕍</m:t>
                      </m:r>
                      <m:d>
                        <m:d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m:rPr>
                          <m:aln/>
                        </m:rPr>
                        <a:rPr lang="fr-FR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num>
                        <m:den>
                          <m:sSup>
                            <m:sSupPr>
                              <m:ctrlPr>
                                <a:rPr lang="fr-FR" sz="24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D5C8C869-0EAD-EA43-AF3E-D7D5D6E20C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826" y="1431230"/>
                <a:ext cx="10525539" cy="3856248"/>
              </a:xfrm>
              <a:prstGeom prst="rect">
                <a:avLst/>
              </a:prstGeom>
              <a:blipFill>
                <a:blip r:embed="rId2"/>
                <a:stretch>
                  <a:fillRect l="-843" t="-131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Graphique 4" descr="Compas de dessin avec un remplissage uni">
            <a:extLst>
              <a:ext uri="{FF2B5EF4-FFF2-40B4-BE49-F238E27FC236}">
                <a16:creationId xmlns:a16="http://schemas.microsoft.com/office/drawing/2014/main" id="{F6ED4F9A-FF32-8045-8484-068344F8D8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40000" y="5040000"/>
            <a:ext cx="1080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24465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97C888-7DB0-A144-8F3D-23189552835D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57909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dirty="0"/>
              <a:t>2. Variables aléatoires discrètes.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D5C8C869-0EAD-EA43-AF3E-D7D5D6E20C31}"/>
                  </a:ext>
                </a:extLst>
              </p:cNvPr>
              <p:cNvSpPr txBox="1"/>
              <p:nvPr/>
            </p:nvSpPr>
            <p:spPr>
              <a:xfrm>
                <a:off x="844826" y="1431230"/>
                <a:ext cx="10525539" cy="51292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400" b="1" dirty="0"/>
                  <a:t>Loi hypergéométrique : définition</a:t>
                </a:r>
              </a:p>
              <a:p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Soient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fr-FR" sz="2400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fr-FR" sz="2400" i="1">
                        <a:latin typeface="Cambria Math" panose="02040503050406030204" pitchFamily="18" charset="0"/>
                      </a:rPr>
                      <m:t>ℕ</m:t>
                    </m:r>
                  </m:oMath>
                </a14:m>
                <a:r>
                  <a:rPr lang="fr-FR" sz="2400" dirty="0"/>
                  <a:t> tels que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0≤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fr-FR" sz="2400" dirty="0"/>
                  <a:t> et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0≤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fr-FR" sz="2400" dirty="0"/>
                  <a:t>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Une variable aléatoire </a:t>
                </a:r>
                <a14:m>
                  <m:oMath xmlns:m="http://schemas.openxmlformats.org/officeDocument/2006/math">
                    <m:r>
                      <a:rPr lang="fr-FR" sz="2400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fr-FR" sz="2400" dirty="0"/>
                  <a:t> suit la </a:t>
                </a:r>
                <a:r>
                  <a:rPr lang="fr-FR" sz="2400" b="1" dirty="0"/>
                  <a:t>loi hypergéométrique </a:t>
                </a:r>
                <a:r>
                  <a:rPr lang="fr-FR" sz="2400" dirty="0"/>
                  <a:t>de paramètres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fr-FR" sz="2400" dirty="0"/>
                  <a:t> et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fr-FR" sz="2400" dirty="0"/>
                  <a:t>, notée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ℋ</m:t>
                    </m:r>
                    <m:d>
                      <m:dPr>
                        <m:ctrlPr>
                          <a:rPr lang="fr-FR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fr-FR" sz="2400" dirty="0"/>
                  <a:t>, si et seulement si </a:t>
                </a:r>
                <a14:m>
                  <m:oMath xmlns:m="http://schemas.openxmlformats.org/officeDocument/2006/math">
                    <m:r>
                      <a:rPr lang="fr-FR" sz="2400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fr-FR" sz="2400" dirty="0"/>
                  <a:t> prend les valeurs entières entre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fr-FR" sz="24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fr-FR" sz="2400" b="0" i="0" smtClean="0">
                            <a:latin typeface="Cambria Math" panose="02040503050406030204" pitchFamily="18" charset="0"/>
                          </a:rPr>
                          <m:t>max</m:t>
                        </m:r>
                      </m:fName>
                      <m:e>
                        <m:d>
                          <m:dPr>
                            <m:ctrlPr>
                              <a:rPr lang="fr-FR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0,</m:t>
                            </m:r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</m:d>
                      </m:e>
                    </m:func>
                  </m:oMath>
                </a14:m>
                <a:r>
                  <a:rPr lang="fr-FR" sz="2400" dirty="0"/>
                  <a:t> et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fr-FR" sz="24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fr-FR" sz="2400" b="0" i="0" smtClean="0">
                            <a:latin typeface="Cambria Math" panose="02040503050406030204" pitchFamily="18" charset="0"/>
                          </a:rPr>
                          <m:t>min</m:t>
                        </m:r>
                      </m:fName>
                      <m:e>
                        <m:d>
                          <m:dPr>
                            <m:ctrlPr>
                              <a:rPr lang="fr-FR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</m:d>
                      </m:e>
                    </m:func>
                  </m:oMath>
                </a14:m>
                <a:r>
                  <a:rPr lang="fr-FR" sz="2400" dirty="0"/>
                  <a:t>. On a alors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i="1"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fr-FR" sz="2400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fr-FR" sz="2400" i="1">
                          <a:latin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{"/>
                          <m:endChr m:val="}"/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fr-FR" sz="240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  <m:t>0,</m:t>
                                  </m:r>
                                  <m: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</m:d>
                            </m:e>
                          </m:func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,…,</m:t>
                          </m:r>
                          <m:func>
                            <m:funcPr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fr-FR" sz="240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</m:d>
                            </m:e>
                          </m:func>
                        </m:e>
                      </m:d>
                      <m:r>
                        <a:rPr lang="fr-FR" sz="2400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fr-FR" sz="2400" i="1">
                          <a:latin typeface="Cambria Math" panose="02040503050406030204" pitchFamily="18" charset="0"/>
                        </a:rPr>
                        <m:t>ℙ</m:t>
                      </m:r>
                      <m:d>
                        <m:d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fr-FR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fr-FR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fr-FR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fr-FR" sz="24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fr-FR" sz="2400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</m:mr>
                              </m:m>
                            </m:e>
                          </m:d>
                          <m:d>
                            <m:dPr>
                              <m:ctrlPr>
                                <a:rPr lang="fr-FR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fr-FR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fr-FR" sz="2400" b="0" i="1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  <m:r>
                                      <a:rPr lang="fr-FR" sz="24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fr-FR" sz="24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fr-FR" sz="24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fr-FR" sz="24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fr-FR" sz="2400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</m:mr>
                              </m:m>
                            </m:e>
                          </m:d>
                        </m:num>
                        <m:den>
                          <m:d>
                            <m:dPr>
                              <m:ctrlPr>
                                <a:rPr lang="fr-FR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fr-FR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fr-FR" sz="2400" b="0" i="1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fr-FR" sz="24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mr>
                              </m:m>
                            </m:e>
                          </m:d>
                        </m:den>
                      </m:f>
                    </m:oMath>
                  </m:oMathPara>
                </a14:m>
                <a:endParaRPr lang="fr-FR" sz="2400" dirty="0"/>
              </a:p>
              <a:p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D5C8C869-0EAD-EA43-AF3E-D7D5D6E20C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826" y="1431230"/>
                <a:ext cx="10525539" cy="5129289"/>
              </a:xfrm>
              <a:prstGeom prst="rect">
                <a:avLst/>
              </a:prstGeom>
              <a:blipFill>
                <a:blip r:embed="rId3"/>
                <a:stretch>
                  <a:fillRect l="-843" t="-98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9801047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97C888-7DB0-A144-8F3D-23189552835D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57909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dirty="0"/>
              <a:t>2. Variables aléatoires discrètes.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D5C8C869-0EAD-EA43-AF3E-D7D5D6E20C31}"/>
                  </a:ext>
                </a:extLst>
              </p:cNvPr>
              <p:cNvSpPr txBox="1"/>
              <p:nvPr/>
            </p:nvSpPr>
            <p:spPr>
              <a:xfrm>
                <a:off x="844826" y="1431230"/>
                <a:ext cx="10525539" cy="34163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400" b="1" dirty="0"/>
                  <a:t>Loi hypergéométrique : application </a:t>
                </a:r>
              </a:p>
              <a:p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On considère une urne de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fr-FR" sz="2400" dirty="0"/>
                  <a:t> boules dont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fr-FR" sz="2400" dirty="0"/>
                  <a:t> sont rouges et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fr-FR" sz="2400" dirty="0"/>
                  <a:t> sont bleues.</a:t>
                </a:r>
              </a:p>
              <a:p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On tire successivement sans remises </a:t>
                </a:r>
                <a14:m>
                  <m:oMath xmlns:m="http://schemas.openxmlformats.org/officeDocument/2006/math">
                    <m:r>
                      <a:rPr lang="fr-FR" sz="2400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fr-FR" sz="2400" dirty="0"/>
                  <a:t> boules dans cette urne (ou de façon équivalente on tire simultanément </a:t>
                </a:r>
                <a14:m>
                  <m:oMath xmlns:m="http://schemas.openxmlformats.org/officeDocument/2006/math">
                    <m:r>
                      <a:rPr lang="fr-FR" sz="2400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fr-FR" sz="2400" dirty="0"/>
                  <a:t> boules dans cette urne).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Alors la variable aléatoire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sz="2400" dirty="0"/>
                  <a:t>égale au nombre de boules rouges obtenues parmi les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fr-FR" sz="2400" dirty="0"/>
                  <a:t> boules tirées suit une loi hypergéométrique </a:t>
                </a:r>
                <a14:m>
                  <m:oMath xmlns:m="http://schemas.openxmlformats.org/officeDocument/2006/math">
                    <m:r>
                      <a:rPr lang="fr-FR" sz="2400" i="1">
                        <a:latin typeface="Cambria Math" panose="02040503050406030204" pitchFamily="18" charset="0"/>
                      </a:rPr>
                      <m:t>ℋ</m:t>
                    </m:r>
                    <m:d>
                      <m:dPr>
                        <m:ctrlPr>
                          <a:rPr lang="fr-FR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fr-FR" sz="2400" dirty="0"/>
                  <a:t>.</a:t>
                </a:r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D5C8C869-0EAD-EA43-AF3E-D7D5D6E20C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826" y="1431230"/>
                <a:ext cx="10525539" cy="3416320"/>
              </a:xfrm>
              <a:prstGeom prst="rect">
                <a:avLst/>
              </a:prstGeom>
              <a:blipFill>
                <a:blip r:embed="rId3"/>
                <a:stretch>
                  <a:fillRect l="-843" t="-1481" b="-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Graphique 4" descr="Chariot de courses avec un remplissage uni">
            <a:extLst>
              <a:ext uri="{FF2B5EF4-FFF2-40B4-BE49-F238E27FC236}">
                <a16:creationId xmlns:a16="http://schemas.microsoft.com/office/drawing/2014/main" id="{8A4E715B-F6B8-E944-8E5E-ABA35F5E68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440000" y="5040000"/>
            <a:ext cx="1080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84842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97C888-7DB0-A144-8F3D-23189552835D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57909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dirty="0"/>
              <a:t>2. Variables aléatoires discrètes.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D5C8C869-0EAD-EA43-AF3E-D7D5D6E20C31}"/>
                  </a:ext>
                </a:extLst>
              </p:cNvPr>
              <p:cNvSpPr txBox="1"/>
              <p:nvPr/>
            </p:nvSpPr>
            <p:spPr>
              <a:xfrm>
                <a:off x="844826" y="1431230"/>
                <a:ext cx="10525539" cy="43990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400" b="1" dirty="0"/>
                  <a:t>Loi hypergéométrique : application (suite)</a:t>
                </a:r>
              </a:p>
              <a:p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On est dans une situation d’équiprobabilité sur les tirages, il y en a au total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:pPr algn="ctr"/>
                <a14:m>
                  <m:oMath xmlns:m="http://schemas.openxmlformats.org/officeDocument/2006/math">
                    <m:d>
                      <m:dPr>
                        <m:ctrlPr>
                          <a:rPr lang="fr-FR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fr-FR" sz="24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</m:mr>
                          <m:mr>
                            <m:e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fr-FR" sz="2400" dirty="0"/>
                  <a:t>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Pour déterminer </a:t>
                </a:r>
                <a14:m>
                  <m:oMath xmlns:m="http://schemas.openxmlformats.org/officeDocument/2006/math">
                    <m:r>
                      <a:rPr lang="fr-FR" sz="2400" i="1">
                        <a:latin typeface="Cambria Math" panose="02040503050406030204" pitchFamily="18" charset="0"/>
                      </a:rPr>
                      <m:t>ℙ</m:t>
                    </m:r>
                    <m:d>
                      <m:dPr>
                        <m:ctrlPr>
                          <a:rPr lang="fr-FR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</m:oMath>
                </a14:m>
                <a:r>
                  <a:rPr lang="fr-FR" sz="2400" dirty="0"/>
                  <a:t> il faut dénombrer le nombre de cas favorables concourant à la réalisation de l’évènement “obtenir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fr-FR" sz="2400" dirty="0"/>
                  <a:t> boules rouges“.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Puisque l’on a tiré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fr-FR" sz="2400" dirty="0"/>
                  <a:t> boules au total, si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fr-FR" sz="2400" dirty="0"/>
                  <a:t> d’entre elles sont rouges alors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fr-FR" sz="2400" dirty="0"/>
                  <a:t> sont bleues.</a:t>
                </a:r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D5C8C869-0EAD-EA43-AF3E-D7D5D6E20C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826" y="1431230"/>
                <a:ext cx="10525539" cy="4399089"/>
              </a:xfrm>
              <a:prstGeom prst="rect">
                <a:avLst/>
              </a:prstGeom>
              <a:blipFill>
                <a:blip r:embed="rId2"/>
                <a:stretch>
                  <a:fillRect l="-843" t="-1153" b="-259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9714522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97C888-7DB0-A144-8F3D-23189552835D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57909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dirty="0"/>
              <a:t>2. Variables aléatoires discrètes.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D5C8C869-0EAD-EA43-AF3E-D7D5D6E20C31}"/>
                  </a:ext>
                </a:extLst>
              </p:cNvPr>
              <p:cNvSpPr txBox="1"/>
              <p:nvPr/>
            </p:nvSpPr>
            <p:spPr>
              <a:xfrm>
                <a:off x="844826" y="1431230"/>
                <a:ext cx="10525539" cy="48151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400" b="1" dirty="0"/>
                  <a:t>Loi hypergéométrique : application (suite)</a:t>
                </a:r>
              </a:p>
              <a:p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Il y a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fr-FR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fr-FR" sz="24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mr>
                          <m:mr>
                            <m:e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fr-FR" sz="2400" dirty="0"/>
                  <a:t> façons de tirer les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fr-FR" sz="2400" dirty="0"/>
                  <a:t> boules rouges parmi les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fr-FR" sz="2400" dirty="0"/>
                  <a:t> et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fr-FR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fr-FR" sz="24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mr>
                          <m:mr>
                            <m:e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fr-FR" sz="2400" dirty="0"/>
                  <a:t> façons de tirer les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fr-FR" sz="2400" dirty="0"/>
                  <a:t> boules bleues parmi les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fr-FR" sz="2400" dirty="0"/>
                  <a:t>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Le nombre de cas favorables est donc égal à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fr-FR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fr-FR" sz="24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fr-FR" sz="2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mr>
                          <m:mr>
                            <m:e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ctrlPr>
                          <a:rPr lang="fr-FR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fr-FR" sz="24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fr-FR" sz="24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mr>
                          <m:mr>
                            <m:e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fr-FR" sz="2400" dirty="0"/>
                  <a:t>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Par suite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i="1">
                          <a:latin typeface="Cambria Math" panose="02040503050406030204" pitchFamily="18" charset="0"/>
                        </a:rPr>
                        <m:t>ℙ</m:t>
                      </m:r>
                      <m:d>
                        <m:d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fr-FR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fr-FR" sz="2400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fr-FR" sz="24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</m:mr>
                              </m:m>
                            </m:e>
                          </m:d>
                          <m:d>
                            <m:dPr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fr-FR" sz="2400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  <m:r>
                                      <a:rPr lang="fr-FR" sz="2400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fr-FR" sz="2400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fr-FR" sz="24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fr-FR" sz="2400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fr-FR" sz="24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</m:mr>
                              </m:m>
                            </m:e>
                          </m:d>
                        </m:num>
                        <m:den>
                          <m:d>
                            <m:dPr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fr-FR" sz="2400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fr-FR" sz="24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mr>
                              </m:m>
                            </m:e>
                          </m:d>
                        </m:den>
                      </m:f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D5C8C869-0EAD-EA43-AF3E-D7D5D6E20C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826" y="1431230"/>
                <a:ext cx="10525539" cy="4815101"/>
              </a:xfrm>
              <a:prstGeom prst="rect">
                <a:avLst/>
              </a:prstGeom>
              <a:blipFill>
                <a:blip r:embed="rId2"/>
                <a:stretch>
                  <a:fillRect l="-843" t="-105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0346291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97C888-7DB0-A144-8F3D-23189552835D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57909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dirty="0"/>
              <a:t>2. Variables aléatoires discrètes.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D5C8C869-0EAD-EA43-AF3E-D7D5D6E20C31}"/>
                  </a:ext>
                </a:extLst>
              </p:cNvPr>
              <p:cNvSpPr txBox="1"/>
              <p:nvPr/>
            </p:nvSpPr>
            <p:spPr>
              <a:xfrm>
                <a:off x="844826" y="1431230"/>
                <a:ext cx="10525539" cy="34163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400" b="1" dirty="0"/>
                  <a:t>Loi hypergéométrique : remarque sur le support</a:t>
                </a:r>
              </a:p>
              <a:p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On a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fr-FR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fr-FR" sz="2400" b="0" i="0" smtClean="0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</m:d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fr-FR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fr-FR" sz="24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fr-FR" sz="2400">
                                <a:latin typeface="Cambria Math" panose="02040503050406030204" pitchFamily="18" charset="0"/>
                              </a:rPr>
                              <m:t>max</m:t>
                            </m:r>
                          </m:fName>
                          <m:e>
                            <m:d>
                              <m:dPr>
                                <m:ctrlPr>
                                  <a:rPr lang="fr-FR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fr-FR" sz="2400" i="1">
                                    <a:latin typeface="Cambria Math" panose="02040503050406030204" pitchFamily="18" charset="0"/>
                                  </a:rPr>
                                  <m:t>0,</m:t>
                                </m:r>
                                <m:r>
                                  <a:rPr lang="fr-FR" sz="24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fr-FR" sz="24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fr-FR" sz="2400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fr-FR" sz="24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fr-FR" sz="2400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</m:d>
                          </m:e>
                        </m:func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,…,</m:t>
                        </m:r>
                        <m:func>
                          <m:funcPr>
                            <m:ctrlPr>
                              <a:rPr lang="fr-FR" sz="24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fr-FR" sz="2400">
                                <a:latin typeface="Cambria Math" panose="02040503050406030204" pitchFamily="18" charset="0"/>
                              </a:rPr>
                              <m:t>min</m:t>
                            </m:r>
                          </m:fName>
                          <m:e>
                            <m:d>
                              <m:dPr>
                                <m:ctrlPr>
                                  <a:rPr lang="fr-FR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fr-FR" sz="24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fr-FR" sz="24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fr-FR" sz="2400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</m:d>
                          </m:e>
                        </m:func>
                      </m:e>
                    </m:d>
                  </m:oMath>
                </a14:m>
                <a:r>
                  <a:rPr lang="fr-FR" sz="2400" dirty="0"/>
                  <a:t>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En effet le nombre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fr-FR" sz="2400" dirty="0"/>
                  <a:t> de boules rouges obtenues lors des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fr-FR" sz="2400" dirty="0"/>
                  <a:t> tirages est nécessairement inférieur au nombre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fr-FR" sz="2400" dirty="0"/>
                  <a:t> de boules rouges initialement présentes dans l’urne ainsi qu’au nombre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fr-FR" sz="2400" dirty="0"/>
                  <a:t> de tirages.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D’où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≤</m:t>
                    </m:r>
                    <m:func>
                      <m:funcPr>
                        <m:ctrlPr>
                          <a:rPr lang="fr-FR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fr-FR" sz="2400">
                            <a:latin typeface="Cambria Math" panose="02040503050406030204" pitchFamily="18" charset="0"/>
                          </a:rPr>
                          <m:t>min</m:t>
                        </m:r>
                      </m:fName>
                      <m:e>
                        <m:d>
                          <m:dPr>
                            <m:ctrlPr>
                              <a:rPr lang="fr-FR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fr-FR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fr-FR" sz="24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</m:d>
                      </m:e>
                    </m:func>
                  </m:oMath>
                </a14:m>
                <a:r>
                  <a:rPr lang="fr-FR" sz="2400" dirty="0"/>
                  <a:t>.</a:t>
                </a:r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D5C8C869-0EAD-EA43-AF3E-D7D5D6E20C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826" y="1431230"/>
                <a:ext cx="10525539" cy="3416320"/>
              </a:xfrm>
              <a:prstGeom prst="rect">
                <a:avLst/>
              </a:prstGeom>
              <a:blipFill>
                <a:blip r:embed="rId2"/>
                <a:stretch>
                  <a:fillRect l="-843" t="-1481" r="-241" b="-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Graphique 4" descr="Poids inégaux avec un remplissage uni">
            <a:extLst>
              <a:ext uri="{FF2B5EF4-FFF2-40B4-BE49-F238E27FC236}">
                <a16:creationId xmlns:a16="http://schemas.microsoft.com/office/drawing/2014/main" id="{6F962270-AFC2-AB40-AEB4-45609EC010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40000" y="5040000"/>
            <a:ext cx="1080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40413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97C888-7DB0-A144-8F3D-23189552835D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57909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dirty="0"/>
              <a:t>2. Variables aléatoires discrètes.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D5C8C869-0EAD-EA43-AF3E-D7D5D6E20C31}"/>
                  </a:ext>
                </a:extLst>
              </p:cNvPr>
              <p:cNvSpPr txBox="1"/>
              <p:nvPr/>
            </p:nvSpPr>
            <p:spPr>
              <a:xfrm>
                <a:off x="844826" y="1431230"/>
                <a:ext cx="10525539" cy="34163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400" b="1" dirty="0"/>
                  <a:t>Loi hypergéométrique : remarque sur le support (suite)</a:t>
                </a:r>
              </a:p>
              <a:p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De même, le nombre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fr-FR" sz="2400" dirty="0"/>
                  <a:t> de boules bleues obtenues lors des </a:t>
                </a:r>
                <a14:m>
                  <m:oMath xmlns:m="http://schemas.openxmlformats.org/officeDocument/2006/math">
                    <m:r>
                      <a:rPr lang="fr-FR" sz="2400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fr-FR" sz="2400" dirty="0"/>
                  <a:t> tirages est nécessairement inférieur au nombre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fr-FR" sz="2400" dirty="0"/>
                  <a:t> de boules bleues initialement présentes dans l’urne.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On a donc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fr-FR" sz="2400" dirty="0"/>
                  <a:t> et ainsi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fr-FR" sz="2400" dirty="0"/>
                  <a:t>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D’où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fr-FR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fr-FR" sz="2400">
                            <a:latin typeface="Cambria Math" panose="02040503050406030204" pitchFamily="18" charset="0"/>
                          </a:rPr>
                          <m:t>max</m:t>
                        </m:r>
                      </m:fName>
                      <m:e>
                        <m:d>
                          <m:dPr>
                            <m:ctrlPr>
                              <a:rPr lang="fr-FR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2400" i="1">
                                <a:latin typeface="Cambria Math" panose="02040503050406030204" pitchFamily="18" charset="0"/>
                              </a:rPr>
                              <m:t>0,</m:t>
                            </m:r>
                            <m:r>
                              <a:rPr lang="fr-FR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fr-FR" sz="24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fr-FR" sz="24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fr-FR" sz="24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fr-FR" sz="24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</m:d>
                      </m:e>
                    </m:func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fr-FR" sz="2400" dirty="0"/>
                  <a:t>.</a:t>
                </a:r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D5C8C869-0EAD-EA43-AF3E-D7D5D6E20C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826" y="1431230"/>
                <a:ext cx="10525539" cy="3416320"/>
              </a:xfrm>
              <a:prstGeom prst="rect">
                <a:avLst/>
              </a:prstGeom>
              <a:blipFill>
                <a:blip r:embed="rId2"/>
                <a:stretch>
                  <a:fillRect l="-843" t="-1481" b="-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Graphique 4" descr="Poids inégaux avec un remplissage uni">
            <a:extLst>
              <a:ext uri="{FF2B5EF4-FFF2-40B4-BE49-F238E27FC236}">
                <a16:creationId xmlns:a16="http://schemas.microsoft.com/office/drawing/2014/main" id="{52493CC5-4899-D642-A57B-CDC126CB8B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40000" y="5040000"/>
            <a:ext cx="1080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2517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97C888-7DB0-A144-8F3D-23189552835D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57909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dirty="0"/>
              <a:t>2. Variables aléatoires discrètes.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D5C8C869-0EAD-EA43-AF3E-D7D5D6E20C31}"/>
                  </a:ext>
                </a:extLst>
              </p:cNvPr>
              <p:cNvSpPr txBox="1"/>
              <p:nvPr/>
            </p:nvSpPr>
            <p:spPr>
              <a:xfrm>
                <a:off x="844826" y="1431230"/>
                <a:ext cx="10525539" cy="44112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400" b="1" dirty="0"/>
                  <a:t>Loi hypergéométrique : espérance et variance</a:t>
                </a:r>
              </a:p>
              <a:p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Soient </a:t>
                </a:r>
                <a14:m>
                  <m:oMath xmlns:m="http://schemas.openxmlformats.org/officeDocument/2006/math">
                    <m:r>
                      <a:rPr lang="fr-FR" sz="2400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fr-FR" sz="24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fr-FR" sz="2400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fr-FR" sz="24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fr-FR" sz="24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fr-FR" sz="2400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fr-FR" sz="2400" i="1">
                        <a:latin typeface="Cambria Math" panose="02040503050406030204" pitchFamily="18" charset="0"/>
                      </a:rPr>
                      <m:t>ℕ</m:t>
                    </m:r>
                  </m:oMath>
                </a14:m>
                <a:r>
                  <a:rPr lang="fr-FR" sz="2400" dirty="0"/>
                  <a:t> tels que </a:t>
                </a:r>
                <a14:m>
                  <m:oMath xmlns:m="http://schemas.openxmlformats.org/officeDocument/2006/math">
                    <m:r>
                      <a:rPr lang="fr-FR" sz="2400" i="1">
                        <a:latin typeface="Cambria Math" panose="02040503050406030204" pitchFamily="18" charset="0"/>
                      </a:rPr>
                      <m:t>0≤</m:t>
                    </m:r>
                    <m:r>
                      <a:rPr lang="fr-FR" sz="2400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fr-FR" sz="2400" i="1">
                        <a:latin typeface="Cambria Math" panose="02040503050406030204" pitchFamily="18" charset="0"/>
                      </a:rPr>
                      <m:t>≤</m:t>
                    </m:r>
                    <m:r>
                      <a:rPr lang="fr-FR" sz="2400" i="1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fr-FR" sz="2400" dirty="0"/>
                  <a:t> et </a:t>
                </a:r>
                <a14:m>
                  <m:oMath xmlns:m="http://schemas.openxmlformats.org/officeDocument/2006/math">
                    <m:r>
                      <a:rPr lang="fr-FR" sz="2400" i="1">
                        <a:latin typeface="Cambria Math" panose="02040503050406030204" pitchFamily="18" charset="0"/>
                      </a:rPr>
                      <m:t>0≤</m:t>
                    </m:r>
                    <m:r>
                      <a:rPr lang="fr-FR" sz="24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fr-FR" sz="2400" i="1">
                        <a:latin typeface="Cambria Math" panose="02040503050406030204" pitchFamily="18" charset="0"/>
                      </a:rPr>
                      <m:t>≤</m:t>
                    </m:r>
                    <m:r>
                      <a:rPr lang="fr-FR" sz="2400" i="1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fr-FR" sz="2400" dirty="0"/>
                  <a:t>. Soit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fr-FR" sz="2400" dirty="0"/>
                  <a:t> une variable aléatoire de loi </a:t>
                </a:r>
                <a14:m>
                  <m:oMath xmlns:m="http://schemas.openxmlformats.org/officeDocument/2006/math">
                    <m:r>
                      <a:rPr lang="fr-FR" sz="2400" i="1">
                        <a:latin typeface="Cambria Math" panose="02040503050406030204" pitchFamily="18" charset="0"/>
                      </a:rPr>
                      <m:t>ℋ</m:t>
                    </m:r>
                    <m:d>
                      <m:dPr>
                        <m:ctrlPr>
                          <a:rPr lang="fr-FR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fr-FR" sz="2400" dirty="0"/>
                  <a:t>.</a:t>
                </a:r>
              </a:p>
              <a:p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On a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i="1"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m:rPr>
                          <m:aln/>
                        </m:rPr>
                        <a:rPr lang="fr-FR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𝑛</m:t>
                      </m:r>
                      <m:f>
                        <m:f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num>
                        <m:den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</m:oMath>
                    <m:oMath xmlns:m="http://schemas.openxmlformats.org/officeDocument/2006/math"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 </m:t>
                      </m:r>
                    </m:oMath>
                    <m:oMath xmlns:m="http://schemas.openxmlformats.org/officeDocument/2006/math">
                      <m:r>
                        <a:rPr lang="fr-FR" sz="2400" i="1">
                          <a:latin typeface="Cambria Math" panose="02040503050406030204" pitchFamily="18" charset="0"/>
                        </a:rPr>
                        <m:t>𝕍</m:t>
                      </m:r>
                      <m:d>
                        <m:d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m:rPr>
                          <m:aln/>
                        </m:rPr>
                        <a:rPr lang="fr-FR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400" i="1">
                          <a:latin typeface="Cambria Math" panose="02040503050406030204" pitchFamily="18" charset="0"/>
                        </a:rPr>
                        <m:t>𝑛</m:t>
                      </m:r>
                      <m:f>
                        <m:f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</m:num>
                        <m:den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f>
                        <m:fPr>
                          <m:ctrlPr>
                            <a:rPr lang="fr-FR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num>
                        <m:den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f>
                        <m:fPr>
                          <m:ctrlPr>
                            <a:rPr lang="fr-FR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D5C8C869-0EAD-EA43-AF3E-D7D5D6E20C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826" y="1431230"/>
                <a:ext cx="10525539" cy="4411208"/>
              </a:xfrm>
              <a:prstGeom prst="rect">
                <a:avLst/>
              </a:prstGeom>
              <a:blipFill>
                <a:blip r:embed="rId3"/>
                <a:stretch>
                  <a:fillRect l="-843" t="-1149" b="-57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4848492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97C888-7DB0-A144-8F3D-23189552835D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57909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dirty="0"/>
              <a:t>2. Variables aléatoires discrètes.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D5C8C869-0EAD-EA43-AF3E-D7D5D6E20C31}"/>
                  </a:ext>
                </a:extLst>
              </p:cNvPr>
              <p:cNvSpPr txBox="1"/>
              <p:nvPr/>
            </p:nvSpPr>
            <p:spPr>
              <a:xfrm>
                <a:off x="844826" y="1431230"/>
                <a:ext cx="10525539" cy="3506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400" b="1" dirty="0"/>
                  <a:t>Loi de Poisson : définition </a:t>
                </a:r>
              </a:p>
              <a:p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Soit </a:t>
                </a:r>
                <a14:m>
                  <m:oMath xmlns:m="http://schemas.openxmlformats.org/officeDocument/2006/math">
                    <m:r>
                      <a:rPr lang="fr-FR" sz="2400" i="1">
                        <a:latin typeface="Cambria Math" panose="02040503050406030204" pitchFamily="18" charset="0"/>
                      </a:rPr>
                      <m:t>𝜆</m:t>
                    </m:r>
                    <m:r>
                      <a:rPr lang="fr-FR" sz="2400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fr-FR" sz="2400" i="1">
                        <a:latin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fr-FR" sz="2400" dirty="0"/>
                  <a:t> tel que </a:t>
                </a:r>
                <a14:m>
                  <m:oMath xmlns:m="http://schemas.openxmlformats.org/officeDocument/2006/math">
                    <m:r>
                      <a:rPr lang="fr-FR" sz="2400" i="1">
                        <a:latin typeface="Cambria Math" panose="02040503050406030204" pitchFamily="18" charset="0"/>
                      </a:rPr>
                      <m:t>𝜆</m:t>
                    </m:r>
                    <m:r>
                      <a:rPr lang="fr-FR" sz="2400" i="1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fr-FR" sz="2400" dirty="0"/>
                  <a:t>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Une variable aléatoire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fr-FR" sz="2400" dirty="0"/>
                  <a:t> suit la </a:t>
                </a:r>
                <a:r>
                  <a:rPr lang="fr-FR" sz="2400" b="1" dirty="0"/>
                  <a:t>loi de Poisson </a:t>
                </a:r>
                <a:r>
                  <a:rPr lang="fr-FR" sz="2400" dirty="0"/>
                  <a:t>de paramètre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fr-FR" sz="2400" dirty="0"/>
                  <a:t>, notée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𝒫</m:t>
                    </m:r>
                    <m:d>
                      <m:dPr>
                        <m:ctrlPr>
                          <a:rPr lang="fr-FR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d>
                  </m:oMath>
                </a14:m>
                <a:r>
                  <a:rPr lang="fr-FR" sz="2400" dirty="0"/>
                  <a:t>, si et seulement si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fr-FR" sz="2400" dirty="0"/>
                  <a:t> peut prendre toute valeur dans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ℕ</m:t>
                    </m:r>
                  </m:oMath>
                </a14:m>
                <a:r>
                  <a:rPr lang="fr-FR" sz="2400" dirty="0"/>
                  <a:t> et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ℕ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ℙ</m:t>
                      </m:r>
                      <m:d>
                        <m:d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sup>
                      </m:sSup>
                      <m:f>
                        <m:f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p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</m:num>
                        <m:den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D5C8C869-0EAD-EA43-AF3E-D7D5D6E20C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826" y="1431230"/>
                <a:ext cx="10525539" cy="3506666"/>
              </a:xfrm>
              <a:prstGeom prst="rect">
                <a:avLst/>
              </a:prstGeom>
              <a:blipFill>
                <a:blip r:embed="rId3"/>
                <a:stretch>
                  <a:fillRect l="-843" t="-144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Graphique 4" descr="Poisson avec un remplissage uni">
            <a:extLst>
              <a:ext uri="{FF2B5EF4-FFF2-40B4-BE49-F238E27FC236}">
                <a16:creationId xmlns:a16="http://schemas.microsoft.com/office/drawing/2014/main" id="{79E91165-2A3C-4043-9339-BC4ADD22F3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440000" y="5040000"/>
            <a:ext cx="1080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89207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97C888-7DB0-A144-8F3D-23189552835D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57909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dirty="0"/>
              <a:t>2. Variables aléatoires discrètes.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D5C8C869-0EAD-EA43-AF3E-D7D5D6E20C31}"/>
              </a:ext>
            </a:extLst>
          </p:cNvPr>
          <p:cNvSpPr txBox="1"/>
          <p:nvPr/>
        </p:nvSpPr>
        <p:spPr>
          <a:xfrm>
            <a:off x="844826" y="1431230"/>
            <a:ext cx="10525539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Loi de Poisson : application</a:t>
            </a:r>
          </a:p>
          <a:p>
            <a:endParaRPr lang="fr-FR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/>
              <a:t>La loi de Poisson modélise le nombre d’occurrences d’un phénomène par unité de temps si les conditions suivantes sont vérifiées 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 dirty="0"/>
              <a:t>Les occurrences du phénomènes sont indépendantes, </a:t>
            </a:r>
            <a:r>
              <a:rPr lang="fr-FR" sz="2400" i="1" dirty="0"/>
              <a:t>i.e.</a:t>
            </a:r>
            <a:r>
              <a:rPr lang="fr-FR" sz="2400" dirty="0"/>
              <a:t> le temps écoulé depuis la dernière occurrence n’influe pas sur la probabilité de survenue de la prochaine.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fr-FR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 dirty="0"/>
              <a:t>La moyenne du nombre d’occurrences par unité de temps est constante et connue.</a:t>
            </a:r>
          </a:p>
        </p:txBody>
      </p:sp>
    </p:spTree>
    <p:extLst>
      <p:ext uri="{BB962C8B-B14F-4D97-AF65-F5344CB8AC3E}">
        <p14:creationId xmlns:p14="http://schemas.microsoft.com/office/powerpoint/2010/main" val="29268828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97C888-7DB0-A144-8F3D-23189552835D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57909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dirty="0"/>
              <a:t>1. Définitions.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D5C8C869-0EAD-EA43-AF3E-D7D5D6E20C31}"/>
                  </a:ext>
                </a:extLst>
              </p:cNvPr>
              <p:cNvSpPr txBox="1"/>
              <p:nvPr/>
            </p:nvSpPr>
            <p:spPr>
              <a:xfrm>
                <a:off x="844826" y="1431230"/>
                <a:ext cx="10525539" cy="37150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400" b="1" dirty="0"/>
                  <a:t>Variable aléatoire : définition</a:t>
                </a:r>
              </a:p>
              <a:p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Soit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sz="2400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fr-FR" sz="2400" dirty="0"/>
                  <a:t> un univers muni d’une probabilité </a:t>
                </a:r>
                <a14:m>
                  <m:oMath xmlns:m="http://schemas.openxmlformats.org/officeDocument/2006/math">
                    <m:r>
                      <a:rPr lang="fr-FR" sz="2400" i="1">
                        <a:latin typeface="Cambria Math" panose="02040503050406030204" pitchFamily="18" charset="0"/>
                      </a:rPr>
                      <m:t>ℙ</m:t>
                    </m:r>
                  </m:oMath>
                </a14:m>
                <a:r>
                  <a:rPr lang="fr-FR" sz="2400" dirty="0"/>
                  <a:t>.</a:t>
                </a:r>
              </a:p>
              <a:p>
                <a:endParaRPr lang="fr-FR" sz="2400" dirty="0"/>
              </a:p>
              <a:p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Une </a:t>
                </a:r>
                <a:r>
                  <a:rPr lang="fr-FR" sz="2400" b="1" dirty="0"/>
                  <a:t>variable aléatoire </a:t>
                </a:r>
                <a:r>
                  <a:rPr lang="fr-FR" sz="2400" dirty="0"/>
                  <a:t>est une application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fr-FR" sz="2400" dirty="0"/>
                  <a:t> de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sz="2400" b="0" i="0" smtClean="0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fr-FR" sz="2400" dirty="0"/>
                  <a:t> dans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ℝ</m:t>
                    </m:r>
                  </m:oMath>
                </a14:m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5"/>
                                <m:mcJc m:val="center"/>
                              </m:mcPr>
                            </m:mc>
                          </m:mcs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e>
                            <m:r>
                              <a:rPr lang="fr-FR" sz="2400" i="1">
                                <a:latin typeface="Cambria Math" panose="020405030504060302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m:rPr>
                                <m:sty m:val="p"/>
                              </m:rPr>
                              <a:rPr lang="fr-FR" sz="2400" b="0" i="0" smtClean="0">
                                <a:latin typeface="Cambria Math" panose="02040503050406030204" pitchFamily="18" charset="0"/>
                              </a:rPr>
                              <m:t>Ω</m:t>
                            </m:r>
                          </m:e>
                          <m:e>
                            <m:r>
                              <a:rPr lang="fr-FR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⟶</m:t>
                            </m:r>
                          </m:e>
                          <m:e>
                            <m:r>
                              <a:rPr lang="fr-FR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ℝ</m:t>
                            </m:r>
                          </m:e>
                        </m:mr>
                        <m:mr>
                          <m:e>
                            <m:r>
                              <a:rPr lang="fr-FR" sz="24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  <m:e>
                            <m:r>
                              <a:rPr lang="fr-FR" sz="24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  <m:e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e>
                            <m:r>
                              <a:rPr lang="fr-FR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⟼</m:t>
                            </m:r>
                          </m:e>
                          <m:e>
                            <m:r>
                              <a:rPr lang="fr-FR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  <m:d>
                              <m:dPr>
                                <m:ctrlPr>
                                  <a:rPr lang="fr-FR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fr-FR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</m:d>
                          </m:e>
                        </m:mr>
                      </m:m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D5C8C869-0EAD-EA43-AF3E-D7D5D6E20C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826" y="1431230"/>
                <a:ext cx="10525539" cy="3715056"/>
              </a:xfrm>
              <a:prstGeom prst="rect">
                <a:avLst/>
              </a:prstGeom>
              <a:blipFill>
                <a:blip r:embed="rId3"/>
                <a:stretch>
                  <a:fillRect l="-843" t="-1361" b="-204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Graphique 4" descr="Machine à sous avec un remplissage uni">
            <a:extLst>
              <a:ext uri="{FF2B5EF4-FFF2-40B4-BE49-F238E27FC236}">
                <a16:creationId xmlns:a16="http://schemas.microsoft.com/office/drawing/2014/main" id="{9DC4DEC8-8A53-BA49-B33D-BBE72E1233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440000" y="5040000"/>
            <a:ext cx="1080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5980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97C888-7DB0-A144-8F3D-23189552835D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57909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dirty="0"/>
              <a:t>2. Variables aléatoires discrètes.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D5C8C869-0EAD-EA43-AF3E-D7D5D6E20C31}"/>
              </a:ext>
            </a:extLst>
          </p:cNvPr>
          <p:cNvSpPr txBox="1"/>
          <p:nvPr/>
        </p:nvSpPr>
        <p:spPr>
          <a:xfrm>
            <a:off x="844826" y="1431230"/>
            <a:ext cx="1052553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Loi de Poisson : application (suite)</a:t>
            </a:r>
          </a:p>
          <a:p>
            <a:endParaRPr lang="fr-FR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/>
              <a:t>Exemples : nombre de désintégrations radioactives par minute, nombre de clients à un guichet par heure, nombre d’arrivées de bateaux à un port par jour, nombre de militaires tués par coups de pied de cheval par an dans l’armée prussienne, etc.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/>
              <a:t>On pourra également utiliser la loi de Poisson pour modéliser un nombre d’occurrences par unité de longueur, surface ou volume.</a:t>
            </a:r>
          </a:p>
        </p:txBody>
      </p:sp>
      <p:pic>
        <p:nvPicPr>
          <p:cNvPr id="4" name="Graphique 3" descr="Fer à cheval avec un remplissage uni">
            <a:extLst>
              <a:ext uri="{FF2B5EF4-FFF2-40B4-BE49-F238E27FC236}">
                <a16:creationId xmlns:a16="http://schemas.microsoft.com/office/drawing/2014/main" id="{16FED98F-E016-7E48-8D0A-035E6E9B8C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40000" y="5040000"/>
            <a:ext cx="1080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15145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97C888-7DB0-A144-8F3D-23189552835D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57909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dirty="0"/>
              <a:t>2. Variables aléatoires discrètes.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D5C8C869-0EAD-EA43-AF3E-D7D5D6E20C31}"/>
              </a:ext>
            </a:extLst>
          </p:cNvPr>
          <p:cNvSpPr txBox="1"/>
          <p:nvPr/>
        </p:nvSpPr>
        <p:spPr>
          <a:xfrm>
            <a:off x="844826" y="1431230"/>
            <a:ext cx="105255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Loi de Poisson : visualisation de la loi pour différentes valeurs du paramètre</a:t>
            </a:r>
            <a:endParaRPr lang="fr-FR" sz="2400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9D18D23-D300-5F43-B646-89486EFEA0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7595" y="2520000"/>
            <a:ext cx="7200000" cy="374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52370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97C888-7DB0-A144-8F3D-23189552835D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57909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dirty="0"/>
              <a:t>2. Variables aléatoires discrètes.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D5C8C869-0EAD-EA43-AF3E-D7D5D6E20C31}"/>
                  </a:ext>
                </a:extLst>
              </p:cNvPr>
              <p:cNvSpPr txBox="1"/>
              <p:nvPr/>
            </p:nvSpPr>
            <p:spPr>
              <a:xfrm>
                <a:off x="844826" y="1431230"/>
                <a:ext cx="10525539" cy="34163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400" b="1" dirty="0"/>
                  <a:t>Loi de Poisson : espérance et variance</a:t>
                </a:r>
              </a:p>
              <a:p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Soit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fr-FR" sz="2400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fr-FR" sz="2400" i="1">
                        <a:latin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fr-FR" sz="2400" dirty="0"/>
                  <a:t> tel que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fr-FR" sz="2400" dirty="0"/>
                  <a:t> et soit </a:t>
                </a:r>
                <a14:m>
                  <m:oMath xmlns:m="http://schemas.openxmlformats.org/officeDocument/2006/math">
                    <m:r>
                      <a:rPr lang="fr-FR" sz="2400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fr-FR" sz="2400" dirty="0"/>
                  <a:t> une variable aléatoire de loi </a:t>
                </a:r>
                <a14:m>
                  <m:oMath xmlns:m="http://schemas.openxmlformats.org/officeDocument/2006/math">
                    <m:r>
                      <a:rPr lang="fr-FR" sz="2400" i="1" dirty="0" smtClean="0">
                        <a:latin typeface="Cambria Math" panose="02040503050406030204" pitchFamily="18" charset="0"/>
                      </a:rPr>
                      <m:t>𝒫</m:t>
                    </m:r>
                    <m:d>
                      <m:dPr>
                        <m:ctrlPr>
                          <a:rPr lang="fr-FR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d>
                  </m:oMath>
                </a14:m>
                <a:r>
                  <a:rPr lang="fr-FR" sz="2400" dirty="0"/>
                  <a:t>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On a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i="1"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m:rPr>
                          <m:aln/>
                        </m:rPr>
                        <a:rPr lang="fr-FR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𝜆</m:t>
                      </m:r>
                    </m:oMath>
                    <m:oMath xmlns:m="http://schemas.openxmlformats.org/officeDocument/2006/math">
                      <m:r>
                        <a:rPr lang="fr-FR" sz="2400" i="1">
                          <a:latin typeface="Cambria Math" panose="02040503050406030204" pitchFamily="18" charset="0"/>
                        </a:rPr>
                        <m:t>𝕍</m:t>
                      </m:r>
                      <m:d>
                        <m:d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m:rPr>
                          <m:aln/>
                        </m:rPr>
                        <a:rPr lang="fr-FR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𝜆</m:t>
                      </m:r>
                    </m:oMath>
                  </m:oMathPara>
                </a14:m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D5C8C869-0EAD-EA43-AF3E-D7D5D6E20C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826" y="1431230"/>
                <a:ext cx="10525539" cy="3416320"/>
              </a:xfrm>
              <a:prstGeom prst="rect">
                <a:avLst/>
              </a:prstGeom>
              <a:blipFill>
                <a:blip r:embed="rId2"/>
                <a:stretch>
                  <a:fillRect l="-843" t="-148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Graphique 4" descr="Squelette de poisson mort avec un remplissage uni">
            <a:extLst>
              <a:ext uri="{FF2B5EF4-FFF2-40B4-BE49-F238E27FC236}">
                <a16:creationId xmlns:a16="http://schemas.microsoft.com/office/drawing/2014/main" id="{79C5C778-83C5-854A-AB07-F4ACA6D4C8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40000" y="5040000"/>
            <a:ext cx="1080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04758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97C888-7DB0-A144-8F3D-23189552835D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57909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dirty="0"/>
              <a:t>2. Variables aléatoires discrètes.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D5C8C869-0EAD-EA43-AF3E-D7D5D6E20C31}"/>
                  </a:ext>
                </a:extLst>
              </p:cNvPr>
              <p:cNvSpPr txBox="1"/>
              <p:nvPr/>
            </p:nvSpPr>
            <p:spPr>
              <a:xfrm>
                <a:off x="844826" y="1431230"/>
                <a:ext cx="10525539" cy="3400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400" b="1" dirty="0"/>
                  <a:t>Loi uniforme : définition</a:t>
                </a:r>
              </a:p>
              <a:p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Soient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fr-FR" sz="2400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ℕ</m:t>
                    </m:r>
                  </m:oMath>
                </a14:m>
                <a:r>
                  <a:rPr lang="fr-FR" sz="2400" dirty="0"/>
                  <a:t> tel que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fr-FR" sz="2400" i="1">
                        <a:latin typeface="Cambria Math" panose="02040503050406030204" pitchFamily="18" charset="0"/>
                      </a:rPr>
                      <m:t>&lt;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fr-FR" sz="2400" dirty="0"/>
                  <a:t>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Une variable aléatoire </a:t>
                </a:r>
                <a14:m>
                  <m:oMath xmlns:m="http://schemas.openxmlformats.org/officeDocument/2006/math">
                    <m:r>
                      <a:rPr lang="fr-FR" sz="2400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fr-FR" sz="2400" dirty="0"/>
                  <a:t> suit la </a:t>
                </a:r>
                <a:r>
                  <a:rPr lang="fr-FR" sz="2400" b="1" dirty="0"/>
                  <a:t>loi uniforme </a:t>
                </a:r>
                <a:r>
                  <a:rPr lang="fr-FR" sz="2400" dirty="0"/>
                  <a:t>de paramètres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fr-FR" sz="2400" dirty="0"/>
                  <a:t> et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fr-FR" sz="2400" dirty="0"/>
                  <a:t>, notée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𝒰</m:t>
                    </m:r>
                    <m:d>
                      <m:dPr>
                        <m:ctrlPr>
                          <a:rPr lang="fr-FR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</m:oMath>
                </a14:m>
                <a:r>
                  <a:rPr lang="fr-FR" sz="2400" dirty="0"/>
                  <a:t>, si et seulement si </a:t>
                </a:r>
                <a14:m>
                  <m:oMath xmlns:m="http://schemas.openxmlformats.org/officeDocument/2006/math">
                    <m:r>
                      <a:rPr lang="fr-FR" sz="2400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fr-FR" sz="2400" dirty="0"/>
                  <a:t> ne prend que les valeurs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fr-FR" sz="24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+1,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+2,…,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fr-FR" sz="2400" dirty="0"/>
                  <a:t> et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i="1"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fr-FR" sz="2400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fr-FR" sz="2400" i="1">
                          <a:latin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{"/>
                          <m:endChr m:val="}"/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+1,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+2,…,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fr-FR" sz="2400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fr-FR" sz="2400" i="1">
                          <a:latin typeface="Cambria Math" panose="02040503050406030204" pitchFamily="18" charset="0"/>
                        </a:rPr>
                        <m:t>ℙ</m:t>
                      </m:r>
                      <m:d>
                        <m:d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fr-FR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den>
                      </m:f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D5C8C869-0EAD-EA43-AF3E-D7D5D6E20C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826" y="1431230"/>
                <a:ext cx="10525539" cy="3400996"/>
              </a:xfrm>
              <a:prstGeom prst="rect">
                <a:avLst/>
              </a:prstGeom>
              <a:blipFill>
                <a:blip r:embed="rId2"/>
                <a:stretch>
                  <a:fillRect l="-843" t="-148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Graphique 4" descr="Balance de la justice avec un remplissage uni">
            <a:extLst>
              <a:ext uri="{FF2B5EF4-FFF2-40B4-BE49-F238E27FC236}">
                <a16:creationId xmlns:a16="http://schemas.microsoft.com/office/drawing/2014/main" id="{A0FCCD52-8320-BC43-AA44-63DE22D4F0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40000" y="5040000"/>
            <a:ext cx="1080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72687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97C888-7DB0-A144-8F3D-23189552835D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57909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dirty="0"/>
              <a:t>2. Variables aléatoires discrètes.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D5C8C869-0EAD-EA43-AF3E-D7D5D6E20C31}"/>
                  </a:ext>
                </a:extLst>
              </p:cNvPr>
              <p:cNvSpPr txBox="1"/>
              <p:nvPr/>
            </p:nvSpPr>
            <p:spPr>
              <a:xfrm>
                <a:off x="844826" y="1431230"/>
                <a:ext cx="10525539" cy="44857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400" b="1" dirty="0"/>
                  <a:t>Loi uniforme : application</a:t>
                </a:r>
              </a:p>
              <a:p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Une variable aléatoire de loi uniforme </a:t>
                </a:r>
                <a14:m>
                  <m:oMath xmlns:m="http://schemas.openxmlformats.org/officeDocument/2006/math">
                    <m:r>
                      <a:rPr lang="fr-FR" sz="2400" i="1">
                        <a:latin typeface="Cambria Math" panose="02040503050406030204" pitchFamily="18" charset="0"/>
                      </a:rPr>
                      <m:t>𝒰</m:t>
                    </m:r>
                    <m:d>
                      <m:dPr>
                        <m:ctrlPr>
                          <a:rPr lang="fr-FR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</m:oMath>
                </a14:m>
                <a:r>
                  <a:rPr lang="fr-FR" sz="2400" dirty="0"/>
                  <a:t> modélise le tirage équiprobable d’un entier entre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fr-FR" sz="2400" dirty="0"/>
                  <a:t> et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fr-FR" sz="2400" dirty="0"/>
                  <a:t>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Il y a en effet,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fr-FR" sz="2400" dirty="0"/>
                  <a:t> entiers entre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fr-FR" sz="2400" dirty="0"/>
                  <a:t> et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fr-FR" sz="2400" dirty="0"/>
                  <a:t> donc en cas d’équiprobabilité chacun de ces entiers à une probabilité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FR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den>
                      </m:f>
                    </m:oMath>
                  </m:oMathPara>
                </a14:m>
                <a:endParaRPr lang="fr-FR" sz="2400" dirty="0"/>
              </a:p>
              <a:p>
                <a:endParaRPr lang="fr-FR" sz="2400" dirty="0"/>
              </a:p>
              <a:p>
                <a:pPr lvl="1"/>
                <a:r>
                  <a:rPr lang="fr-FR" sz="2400" dirty="0"/>
                  <a:t>d’être choisi.</a:t>
                </a:r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D5C8C869-0EAD-EA43-AF3E-D7D5D6E20C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826" y="1431230"/>
                <a:ext cx="10525539" cy="4485715"/>
              </a:xfrm>
              <a:prstGeom prst="rect">
                <a:avLst/>
              </a:prstGeom>
              <a:blipFill>
                <a:blip r:embed="rId2"/>
                <a:stretch>
                  <a:fillRect l="-843" t="-1127" b="-169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4558107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97C888-7DB0-A144-8F3D-23189552835D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57909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dirty="0"/>
              <a:t>2. Variables aléatoires discrètes.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D5C8C869-0EAD-EA43-AF3E-D7D5D6E20C31}"/>
                  </a:ext>
                </a:extLst>
              </p:cNvPr>
              <p:cNvSpPr txBox="1"/>
              <p:nvPr/>
            </p:nvSpPr>
            <p:spPr>
              <a:xfrm>
                <a:off x="844826" y="1431230"/>
                <a:ext cx="10525539" cy="42055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400" b="1" dirty="0"/>
                  <a:t>Loi uniforme : espérance et variance</a:t>
                </a:r>
              </a:p>
              <a:p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Soient </a:t>
                </a:r>
                <a14:m>
                  <m:oMath xmlns:m="http://schemas.openxmlformats.org/officeDocument/2006/math">
                    <m:r>
                      <a:rPr lang="fr-FR" sz="2400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fr-FR" sz="24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fr-FR" sz="2400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fr-FR" sz="2400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fr-FR" sz="2400" i="1">
                        <a:latin typeface="Cambria Math" panose="02040503050406030204" pitchFamily="18" charset="0"/>
                      </a:rPr>
                      <m:t>ℕ</m:t>
                    </m:r>
                  </m:oMath>
                </a14:m>
                <a:r>
                  <a:rPr lang="fr-FR" sz="2400" dirty="0"/>
                  <a:t> tel que </a:t>
                </a:r>
                <a14:m>
                  <m:oMath xmlns:m="http://schemas.openxmlformats.org/officeDocument/2006/math">
                    <m:r>
                      <a:rPr lang="fr-FR" sz="2400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fr-FR" sz="2400" i="1">
                        <a:latin typeface="Cambria Math" panose="02040503050406030204" pitchFamily="18" charset="0"/>
                      </a:rPr>
                      <m:t>&lt;</m:t>
                    </m:r>
                    <m:r>
                      <a:rPr lang="fr-FR" sz="2400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fr-FR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sz="2400" dirty="0"/>
                  <a:t>et soit </a:t>
                </a:r>
                <a14:m>
                  <m:oMath xmlns:m="http://schemas.openxmlformats.org/officeDocument/2006/math">
                    <m:r>
                      <a:rPr lang="fr-FR" sz="2400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fr-FR" sz="2400" dirty="0"/>
                  <a:t> une variable aléatoire de loi </a:t>
                </a:r>
                <a14:m>
                  <m:oMath xmlns:m="http://schemas.openxmlformats.org/officeDocument/2006/math">
                    <m:r>
                      <a:rPr lang="fr-FR" sz="2400" i="1">
                        <a:latin typeface="Cambria Math" panose="02040503050406030204" pitchFamily="18" charset="0"/>
                      </a:rPr>
                      <m:t>𝒰</m:t>
                    </m:r>
                    <m:d>
                      <m:dPr>
                        <m:ctrlPr>
                          <a:rPr lang="fr-FR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</m:oMath>
                </a14:m>
                <a:r>
                  <a:rPr lang="fr-FR" sz="2400" dirty="0"/>
                  <a:t>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On a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i="1"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m:rPr>
                          <m:aln/>
                        </m:rPr>
                        <a:rPr lang="fr-FR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num>
                        <m:den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  <m:oMath xmlns:m="http://schemas.openxmlformats.org/officeDocument/2006/math">
                      <m:r>
                        <a:rPr lang="fr-FR" sz="2400" i="1">
                          <a:latin typeface="Cambria Math" panose="02040503050406030204" pitchFamily="18" charset="0"/>
                        </a:rPr>
                        <m:t>𝕍</m:t>
                      </m:r>
                      <m:d>
                        <m:d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m:rPr>
                          <m:aln/>
                        </m:rPr>
                        <a:rPr lang="fr-FR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fr-FR" sz="24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num>
                        <m:den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den>
                      </m:f>
                    </m:oMath>
                  </m:oMathPara>
                </a14:m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D5C8C869-0EAD-EA43-AF3E-D7D5D6E20C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826" y="1431230"/>
                <a:ext cx="10525539" cy="4205510"/>
              </a:xfrm>
              <a:prstGeom prst="rect">
                <a:avLst/>
              </a:prstGeom>
              <a:blipFill>
                <a:blip r:embed="rId3"/>
                <a:stretch>
                  <a:fillRect l="-843" t="-120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Graphique 4" descr="Dé avec un remplissage uni">
            <a:extLst>
              <a:ext uri="{FF2B5EF4-FFF2-40B4-BE49-F238E27FC236}">
                <a16:creationId xmlns:a16="http://schemas.microsoft.com/office/drawing/2014/main" id="{46BD9663-04A8-6C44-A7E6-21562DD9FF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440000" y="5040000"/>
            <a:ext cx="1080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94641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26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que 2" descr="Questions avec un remplissage uni">
            <a:extLst>
              <a:ext uri="{FF2B5EF4-FFF2-40B4-BE49-F238E27FC236}">
                <a16:creationId xmlns:a16="http://schemas.microsoft.com/office/drawing/2014/main" id="{117F3F9E-E45E-9844-8215-AA148A5923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56000" y="1989000"/>
            <a:ext cx="2880000" cy="2880000"/>
          </a:xfrm>
          <a:prstGeom prst="rect">
            <a:avLst/>
          </a:prstGeom>
        </p:spPr>
      </p:pic>
      <p:sp>
        <p:nvSpPr>
          <p:cNvPr id="6" name="Titre 1">
            <a:extLst>
              <a:ext uri="{FF2B5EF4-FFF2-40B4-BE49-F238E27FC236}">
                <a16:creationId xmlns:a16="http://schemas.microsoft.com/office/drawing/2014/main" id="{6784514D-DFE8-6540-A8D9-ED1329C44D36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57909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dirty="0">
                <a:solidFill>
                  <a:schemeClr val="bg1"/>
                </a:solidFill>
              </a:rPr>
              <a:t>2. Variables aléatoires discrètes.</a:t>
            </a:r>
          </a:p>
        </p:txBody>
      </p:sp>
    </p:spTree>
    <p:extLst>
      <p:ext uri="{BB962C8B-B14F-4D97-AF65-F5344CB8AC3E}">
        <p14:creationId xmlns:p14="http://schemas.microsoft.com/office/powerpoint/2010/main" val="118446763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26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>
            <a:extLst>
              <a:ext uri="{FF2B5EF4-FFF2-40B4-BE49-F238E27FC236}">
                <a16:creationId xmlns:a16="http://schemas.microsoft.com/office/drawing/2014/main" id="{AC0B1E25-C870-E44C-9AEC-2F6389ADF8D7}"/>
              </a:ext>
            </a:extLst>
          </p:cNvPr>
          <p:cNvSpPr txBox="1">
            <a:spLocks/>
          </p:cNvSpPr>
          <p:nvPr/>
        </p:nvSpPr>
        <p:spPr>
          <a:xfrm>
            <a:off x="831850" y="1709738"/>
            <a:ext cx="10515600" cy="2851200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sz="5400" dirty="0"/>
          </a:p>
          <a:p>
            <a:endParaRPr lang="fr-FR" sz="5400" dirty="0"/>
          </a:p>
          <a:p>
            <a:endParaRPr lang="fr-FR" sz="5400" dirty="0"/>
          </a:p>
          <a:p>
            <a:r>
              <a:rPr lang="fr-FR" sz="5400" dirty="0">
                <a:solidFill>
                  <a:schemeClr val="bg1"/>
                </a:solidFill>
              </a:rPr>
              <a:t>3. Variables aléatoires continues.</a:t>
            </a:r>
          </a:p>
        </p:txBody>
      </p:sp>
    </p:spTree>
    <p:extLst>
      <p:ext uri="{BB962C8B-B14F-4D97-AF65-F5344CB8AC3E}">
        <p14:creationId xmlns:p14="http://schemas.microsoft.com/office/powerpoint/2010/main" val="296409232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97C888-7DB0-A144-8F3D-23189552835D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57909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dirty="0"/>
              <a:t>3. Variables aléatoires continues.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D5C8C869-0EAD-EA43-AF3E-D7D5D6E20C31}"/>
                  </a:ext>
                </a:extLst>
              </p:cNvPr>
              <p:cNvSpPr txBox="1"/>
              <p:nvPr/>
            </p:nvSpPr>
            <p:spPr>
              <a:xfrm>
                <a:off x="844826" y="1431230"/>
                <a:ext cx="10525539" cy="41549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400" b="1" dirty="0"/>
                  <a:t>Variable aléatoire continue : remarque</a:t>
                </a:r>
              </a:p>
              <a:p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Pour déterminer la loi d’une variable aléatoire continue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fr-FR" sz="2400" dirty="0"/>
                  <a:t> il ne suffit pas de donner les probabilités de la forme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ℙ</m:t>
                    </m:r>
                    <m:d>
                      <m:dPr>
                        <m:ctrlPr>
                          <a:rPr lang="fr-FR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fr-FR" sz="2400" dirty="0"/>
                  <a:t>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Ces probabilités sont en effet nulles, une telle variable prenant une infinité non dénombrable de valeurs.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On va évaluer à la place des probabilités de la forme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ℙ</m:t>
                    </m:r>
                    <m:d>
                      <m:dPr>
                        <m:ctrlPr>
                          <a:rPr lang="fr-FR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</m:oMath>
                </a14:m>
                <a:r>
                  <a:rPr lang="fr-FR" sz="2400" dirty="0"/>
                  <a:t>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Pour cela on va introduire la notion de </a:t>
                </a:r>
                <a:r>
                  <a:rPr lang="fr-FR" sz="2400" b="1" dirty="0"/>
                  <a:t>densité de probabilité</a:t>
                </a:r>
                <a:r>
                  <a:rPr lang="fr-FR" sz="2400" dirty="0"/>
                  <a:t>.</a:t>
                </a:r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D5C8C869-0EAD-EA43-AF3E-D7D5D6E20C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826" y="1431230"/>
                <a:ext cx="10525539" cy="4154984"/>
              </a:xfrm>
              <a:prstGeom prst="rect">
                <a:avLst/>
              </a:prstGeom>
              <a:blipFill>
                <a:blip r:embed="rId3"/>
                <a:stretch>
                  <a:fillRect l="-843" t="-1220" b="-213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2538194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97C888-7DB0-A144-8F3D-23189552835D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57909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dirty="0"/>
              <a:t>3. Variables aléatoires continues.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D5C8C869-0EAD-EA43-AF3E-D7D5D6E20C31}"/>
                  </a:ext>
                </a:extLst>
              </p:cNvPr>
              <p:cNvSpPr txBox="1"/>
              <p:nvPr/>
            </p:nvSpPr>
            <p:spPr>
              <a:xfrm>
                <a:off x="844826" y="1431230"/>
                <a:ext cx="10525539" cy="38756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400" b="1" dirty="0"/>
                  <a:t>Densité de probabilité : définition</a:t>
                </a:r>
              </a:p>
              <a:p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Une </a:t>
                </a:r>
                <a:r>
                  <a:rPr lang="fr-FR" sz="2400" b="1" dirty="0"/>
                  <a:t>densité de probabilité </a:t>
                </a:r>
                <a:r>
                  <a:rPr lang="fr-FR" sz="2400" dirty="0"/>
                  <a:t>est une application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fr-FR" sz="2400" dirty="0"/>
                  <a:t> de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fr-FR" sz="2400" dirty="0"/>
                  <a:t> dans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5"/>
                                <m:mcJc m:val="center"/>
                              </m:mcPr>
                            </m:mc>
                          </m:mcs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e>
                            <m:r>
                              <a:rPr lang="fr-FR" sz="2400" i="1">
                                <a:latin typeface="Cambria Math" panose="020405030504060302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ℝ</m:t>
                            </m:r>
                          </m:e>
                          <m:e>
                            <m:r>
                              <a:rPr lang="fr-FR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⟶</m:t>
                            </m:r>
                          </m:e>
                          <m:e>
                            <m:sSup>
                              <m:sSupPr>
                                <m:ctrlPr>
                                  <a:rPr lang="fr-FR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fr-FR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ℝ</m:t>
                                </m:r>
                              </m:e>
                              <m:sup>
                                <m:r>
                                  <a:rPr lang="fr-FR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</m:sup>
                            </m:sSup>
                          </m:e>
                        </m:mr>
                        <m:mr>
                          <m:e>
                            <m:r>
                              <a:rPr lang="fr-FR" sz="24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  <m:e>
                            <m:r>
                              <a:rPr lang="fr-FR" sz="24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  <m:e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e>
                            <m:r>
                              <a:rPr lang="fr-FR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⟼</m:t>
                            </m:r>
                          </m:e>
                          <m:e>
                            <m:r>
                              <a:rPr lang="fr-FR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fr-FR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fr-FR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mr>
                      </m:m>
                    </m:oMath>
                  </m:oMathPara>
                </a14:m>
                <a:endParaRPr lang="fr-FR" sz="2400" dirty="0"/>
              </a:p>
              <a:p>
                <a:endParaRPr lang="fr-FR" sz="2400" dirty="0"/>
              </a:p>
              <a:p>
                <a:pPr lvl="1"/>
                <a:r>
                  <a:rPr lang="fr-FR" sz="2400" dirty="0"/>
                  <a:t>vérifiant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fr-FR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+∞</m:t>
                          </m:r>
                        </m:sup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nary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D5C8C869-0EAD-EA43-AF3E-D7D5D6E20C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826" y="1431230"/>
                <a:ext cx="10525539" cy="3875676"/>
              </a:xfrm>
              <a:prstGeom prst="rect">
                <a:avLst/>
              </a:prstGeom>
              <a:blipFill>
                <a:blip r:embed="rId2"/>
                <a:stretch>
                  <a:fillRect l="-843" t="-1303" b="-557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454539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97C888-7DB0-A144-8F3D-23189552835D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57909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dirty="0"/>
              <a:t>1. Définitions.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D5C8C869-0EAD-EA43-AF3E-D7D5D6E20C31}"/>
                  </a:ext>
                </a:extLst>
              </p:cNvPr>
              <p:cNvSpPr txBox="1"/>
              <p:nvPr/>
            </p:nvSpPr>
            <p:spPr>
              <a:xfrm>
                <a:off x="844826" y="1431230"/>
                <a:ext cx="10525539" cy="34163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400" b="1" dirty="0"/>
                  <a:t>Support et loi d’une variable aléatoire : définition</a:t>
                </a:r>
              </a:p>
              <a:p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Soient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sz="2400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fr-FR" sz="2400" dirty="0"/>
                  <a:t> un univers muni d’une probabilité </a:t>
                </a:r>
                <a14:m>
                  <m:oMath xmlns:m="http://schemas.openxmlformats.org/officeDocument/2006/math">
                    <m:r>
                      <a:rPr lang="fr-FR" sz="2400" i="1">
                        <a:latin typeface="Cambria Math" panose="02040503050406030204" pitchFamily="18" charset="0"/>
                      </a:rPr>
                      <m:t>ℙ</m:t>
                    </m:r>
                  </m:oMath>
                </a14:m>
                <a:r>
                  <a:rPr lang="fr-FR" sz="2400" dirty="0"/>
                  <a:t> et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fr-FR" sz="2400" dirty="0"/>
                  <a:t> une variable aléatoire définie sur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sz="2400" b="0" i="0" smtClean="0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fr-FR" sz="2400" dirty="0"/>
                  <a:t>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On appelle </a:t>
                </a:r>
                <a:r>
                  <a:rPr lang="fr-FR" sz="2400" b="1" dirty="0"/>
                  <a:t>support</a:t>
                </a:r>
                <a:r>
                  <a:rPr lang="fr-FR" sz="2400" dirty="0"/>
                  <a:t> de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fr-FR" sz="2400" dirty="0"/>
                  <a:t> l’ensemble des valeurs prises par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fr-FR" sz="2400" dirty="0"/>
                  <a:t>, </a:t>
                </a:r>
                <a:r>
                  <a:rPr lang="fr-FR" sz="2400" i="1" dirty="0"/>
                  <a:t>i.e.</a:t>
                </a:r>
                <a:r>
                  <a:rPr lang="fr-FR" sz="2400" dirty="0"/>
                  <a:t>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fr-FR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fr-FR" sz="2400" b="0" i="0" smtClean="0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</m:d>
                  </m:oMath>
                </a14:m>
                <a:r>
                  <a:rPr lang="fr-FR" sz="2400" dirty="0"/>
                  <a:t>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Le support est donc une partie de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fr-FR" sz="2400" dirty="0"/>
                  <a:t>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D5C8C869-0EAD-EA43-AF3E-D7D5D6E20C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826" y="1431230"/>
                <a:ext cx="10525539" cy="3416320"/>
              </a:xfrm>
              <a:prstGeom prst="rect">
                <a:avLst/>
              </a:prstGeom>
              <a:blipFill>
                <a:blip r:embed="rId2"/>
                <a:stretch>
                  <a:fillRect l="-843" t="-1481" r="-24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Graphique 4" descr="Cheval à bascule avec un remplissage uni">
            <a:extLst>
              <a:ext uri="{FF2B5EF4-FFF2-40B4-BE49-F238E27FC236}">
                <a16:creationId xmlns:a16="http://schemas.microsoft.com/office/drawing/2014/main" id="{21965BC6-6B62-B04E-8D97-0C9F3F5B57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40000" y="5040000"/>
            <a:ext cx="1080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88878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97C888-7DB0-A144-8F3D-23189552835D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57909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dirty="0"/>
              <a:t>3. Variables aléatoires continues.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D5C8C869-0EAD-EA43-AF3E-D7D5D6E20C31}"/>
              </a:ext>
            </a:extLst>
          </p:cNvPr>
          <p:cNvSpPr txBox="1"/>
          <p:nvPr/>
        </p:nvSpPr>
        <p:spPr>
          <a:xfrm>
            <a:off x="844826" y="1431230"/>
            <a:ext cx="105255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Densité de probabilité : visualisation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D5D88EB-B912-5E42-891C-2D70186F52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9200" y="2520000"/>
            <a:ext cx="7200000" cy="372766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4D3EA443-7DB0-1749-BD9F-B0AD49216BBC}"/>
                  </a:ext>
                </a:extLst>
              </p:cNvPr>
              <p:cNvSpPr txBox="1"/>
              <p:nvPr/>
            </p:nvSpPr>
            <p:spPr>
              <a:xfrm>
                <a:off x="8673931" y="3659273"/>
                <a:ext cx="2070538" cy="7245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fr-FR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+∞</m:t>
                          </m:r>
                        </m:sup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nary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4D3EA443-7DB0-1749-BD9F-B0AD49216B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3931" y="3659273"/>
                <a:ext cx="2070538" cy="724557"/>
              </a:xfrm>
              <a:prstGeom prst="rect">
                <a:avLst/>
              </a:prstGeom>
              <a:blipFill>
                <a:blip r:embed="rId3"/>
                <a:stretch>
                  <a:fillRect l="-35976" t="-150000" b="-22241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7233613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97C888-7DB0-A144-8F3D-23189552835D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57909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dirty="0"/>
              <a:t>3. Variables aléatoires continues.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D5C8C869-0EAD-EA43-AF3E-D7D5D6E20C31}"/>
                  </a:ext>
                </a:extLst>
              </p:cNvPr>
              <p:cNvSpPr txBox="1"/>
              <p:nvPr/>
            </p:nvSpPr>
            <p:spPr>
              <a:xfrm>
                <a:off x="844826" y="1431230"/>
                <a:ext cx="10525539" cy="41714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400" b="1" dirty="0"/>
                  <a:t>Loi d’une variable aléatoire continue (à densité)</a:t>
                </a:r>
              </a:p>
              <a:p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Soient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sz="2400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fr-FR" sz="2400" dirty="0"/>
                  <a:t> un univers muni d’une probabilité </a:t>
                </a:r>
                <a14:m>
                  <m:oMath xmlns:m="http://schemas.openxmlformats.org/officeDocument/2006/math">
                    <m:r>
                      <a:rPr lang="fr-FR" sz="2400" i="1">
                        <a:latin typeface="Cambria Math" panose="02040503050406030204" pitchFamily="18" charset="0"/>
                      </a:rPr>
                      <m:t>ℙ</m:t>
                    </m:r>
                  </m:oMath>
                </a14:m>
                <a:r>
                  <a:rPr lang="fr-FR" sz="2400" dirty="0"/>
                  <a:t> et </a:t>
                </a:r>
                <a14:m>
                  <m:oMath xmlns:m="http://schemas.openxmlformats.org/officeDocument/2006/math">
                    <m:r>
                      <a:rPr lang="fr-FR" sz="2400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fr-FR" sz="2400" dirty="0"/>
                  <a:t> une variable aléatoire continue définie sur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sz="2400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fr-FR" sz="2400" dirty="0"/>
                  <a:t>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Alors la loi de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fr-FR" sz="2400" dirty="0"/>
                  <a:t> est définie par une densité de probabilité que l’on note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</m:oMath>
                </a14:m>
                <a:r>
                  <a:rPr lang="fr-FR" sz="2400" dirty="0"/>
                  <a:t>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Pour tout évènement </a:t>
                </a:r>
                <a14:m>
                  <m:oMath xmlns:m="http://schemas.openxmlformats.org/officeDocument/2006/math">
                    <m:r>
                      <a:rPr lang="fr-FR" sz="2400" i="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fr-FR" sz="2400" dirty="0"/>
                  <a:t> de </a:t>
                </a:r>
                <a14:m>
                  <m:oMath xmlns:m="http://schemas.openxmlformats.org/officeDocument/2006/math">
                    <m:r>
                      <a:rPr lang="fr-FR" sz="2400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fr-FR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fr-FR" sz="2400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</m:d>
                  </m:oMath>
                </a14:m>
                <a:r>
                  <a:rPr lang="fr-FR" sz="2400" dirty="0"/>
                  <a:t> on a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ℙ</m:t>
                          </m:r>
                        </m:e>
                        <m:sub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d>
                        <m:dPr>
                          <m:ctrlPr>
                            <a:rPr lang="fr-FR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ℙ</m:t>
                      </m:r>
                      <m:d>
                        <m:d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  <m:sup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  <m:e>
                          <m:sSub>
                            <m:sSubPr>
                              <m:ctrlP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b>
                          </m:sSub>
                          <m:d>
                            <m:dPr>
                              <m:ctrlP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nary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D5C8C869-0EAD-EA43-AF3E-D7D5D6E20C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826" y="1431230"/>
                <a:ext cx="10525539" cy="4171463"/>
              </a:xfrm>
              <a:prstGeom prst="rect">
                <a:avLst/>
              </a:prstGeom>
              <a:blipFill>
                <a:blip r:embed="rId3"/>
                <a:stretch>
                  <a:fillRect l="-843" t="-1212" b="-5181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4682702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97C888-7DB0-A144-8F3D-23189552835D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57909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dirty="0"/>
              <a:t>3. Variables aléatoires continues.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D5C8C869-0EAD-EA43-AF3E-D7D5D6E20C31}"/>
              </a:ext>
            </a:extLst>
          </p:cNvPr>
          <p:cNvSpPr txBox="1"/>
          <p:nvPr/>
        </p:nvSpPr>
        <p:spPr>
          <a:xfrm>
            <a:off x="844826" y="1431230"/>
            <a:ext cx="105255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Probabilité d’un intervalle : visualisation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F8F0CAE6-84D6-4944-B575-C1F598AD12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6000" y="2520000"/>
            <a:ext cx="7200000" cy="372766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5FA9B628-5C8D-E947-A447-F0A22D1C50D1}"/>
                  </a:ext>
                </a:extLst>
              </p:cNvPr>
              <p:cNvSpPr txBox="1"/>
              <p:nvPr/>
            </p:nvSpPr>
            <p:spPr>
              <a:xfrm>
                <a:off x="7793628" y="3158385"/>
                <a:ext cx="4146124" cy="7393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ℙ</m:t>
                      </m:r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fr-F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  <m:e>
                          <m:sSub>
                            <m:sSubPr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b>
                          </m:sSub>
                          <m:d>
                            <m:d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nary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5FA9B628-5C8D-E947-A447-F0A22D1C50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3628" y="3158385"/>
                <a:ext cx="4146124" cy="739370"/>
              </a:xfrm>
              <a:prstGeom prst="rect">
                <a:avLst/>
              </a:prstGeom>
              <a:blipFill>
                <a:blip r:embed="rId3"/>
                <a:stretch>
                  <a:fillRect t="-144068" b="-22033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094184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97C888-7DB0-A144-8F3D-23189552835D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57909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dirty="0"/>
              <a:t>3. Variables aléatoires continues.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D5C8C869-0EAD-EA43-AF3E-D7D5D6E20C31}"/>
                  </a:ext>
                </a:extLst>
              </p:cNvPr>
              <p:cNvSpPr txBox="1"/>
              <p:nvPr/>
            </p:nvSpPr>
            <p:spPr>
              <a:xfrm>
                <a:off x="844826" y="1431230"/>
                <a:ext cx="10525539" cy="26776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400" b="1" dirty="0"/>
                  <a:t>Notations utilisées dans la suite de cette partie</a:t>
                </a:r>
              </a:p>
              <a:p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Dans toute la suite de cette partie on considère un univers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sz="2400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fr-FR" sz="2400" dirty="0"/>
                  <a:t> muni d’une probabilité </a:t>
                </a:r>
                <a14:m>
                  <m:oMath xmlns:m="http://schemas.openxmlformats.org/officeDocument/2006/math">
                    <m:r>
                      <a:rPr lang="fr-FR" sz="2400" i="1">
                        <a:latin typeface="Cambria Math" panose="02040503050406030204" pitchFamily="18" charset="0"/>
                      </a:rPr>
                      <m:t>ℙ</m:t>
                    </m:r>
                  </m:oMath>
                </a14:m>
                <a:r>
                  <a:rPr lang="fr-FR" sz="2400" dirty="0"/>
                  <a:t> et </a:t>
                </a:r>
                <a14:m>
                  <m:oMath xmlns:m="http://schemas.openxmlformats.org/officeDocument/2006/math">
                    <m:r>
                      <a:rPr lang="fr-FR" sz="2400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fr-FR" sz="2400" dirty="0"/>
                  <a:t> une variable aléatoire continue définie sur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sz="2400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fr-FR" sz="2400" dirty="0"/>
                  <a:t>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On notera également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</m:oMath>
                </a14:m>
                <a:r>
                  <a:rPr lang="fr-FR" sz="2400" dirty="0"/>
                  <a:t> la densité de probabilité de la loi de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fr-FR" sz="2400" dirty="0"/>
                  <a:t>.</a:t>
                </a:r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D5C8C869-0EAD-EA43-AF3E-D7D5D6E20C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826" y="1431230"/>
                <a:ext cx="10525539" cy="2677656"/>
              </a:xfrm>
              <a:prstGeom prst="rect">
                <a:avLst/>
              </a:prstGeom>
              <a:blipFill>
                <a:blip r:embed="rId3"/>
                <a:stretch>
                  <a:fillRect l="-843" t="-1887" b="-424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Graphique 4" descr="Prise de poids avec un remplissage uni">
            <a:extLst>
              <a:ext uri="{FF2B5EF4-FFF2-40B4-BE49-F238E27FC236}">
                <a16:creationId xmlns:a16="http://schemas.microsoft.com/office/drawing/2014/main" id="{36E43003-E94F-2A47-9B85-7168D28999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440000" y="5040000"/>
            <a:ext cx="1080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85234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97C888-7DB0-A144-8F3D-23189552835D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57909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dirty="0"/>
              <a:t>3. Variables aléatoires continues.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D5C8C869-0EAD-EA43-AF3E-D7D5D6E20C31}"/>
                  </a:ext>
                </a:extLst>
              </p:cNvPr>
              <p:cNvSpPr txBox="1"/>
              <p:nvPr/>
            </p:nvSpPr>
            <p:spPr>
              <a:xfrm>
                <a:off x="844826" y="1431230"/>
                <a:ext cx="10525539" cy="3836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400" b="1" dirty="0"/>
                  <a:t>Fonction de répartition : définition</a:t>
                </a:r>
              </a:p>
              <a:p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On appelle </a:t>
                </a:r>
                <a:r>
                  <a:rPr lang="fr-FR" sz="2400" b="1" dirty="0"/>
                  <a:t>fonction de répartition </a:t>
                </a:r>
                <a:r>
                  <a:rPr lang="fr-FR" sz="2400" dirty="0"/>
                  <a:t>de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fr-FR" sz="2400" dirty="0"/>
                  <a:t> l’application de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fr-FR" sz="2400" dirty="0"/>
                  <a:t> dans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fr-FR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0;1</m:t>
                        </m:r>
                      </m:e>
                    </m:d>
                  </m:oMath>
                </a14:m>
                <a:r>
                  <a:rPr lang="fr-FR" sz="2400" dirty="0"/>
                  <a:t> notée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</m:oMath>
                </a14:m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5"/>
                                <m:mcJc m:val="center"/>
                              </m:mcPr>
                            </m:mc>
                          </m:mcs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b>
                              <m:sSubPr>
                                <m:ctrlPr>
                                  <a:rPr lang="fr-FR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2400" b="0" i="1" smtClean="0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fr-FR" sz="2400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sub>
                            </m:sSub>
                          </m:e>
                          <m:e>
                            <m:r>
                              <a:rPr lang="fr-FR" sz="2400" i="1">
                                <a:latin typeface="Cambria Math" panose="020405030504060302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fr-FR" sz="2400" i="1">
                                <a:latin typeface="Cambria Math" panose="02040503050406030204" pitchFamily="18" charset="0"/>
                              </a:rPr>
                              <m:t>ℝ</m:t>
                            </m:r>
                          </m:e>
                          <m:e>
                            <m:r>
                              <a:rPr lang="fr-FR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⟶</m:t>
                            </m:r>
                          </m:e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fr-FR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fr-FR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0;1</m:t>
                                </m:r>
                              </m:e>
                            </m:d>
                          </m:e>
                        </m:mr>
                        <m:mr>
                          <m:e>
                            <m:r>
                              <a:rPr lang="fr-FR" sz="24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  <m:e>
                            <m:r>
                              <a:rPr lang="fr-FR" sz="24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  <m:e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e>
                            <m:r>
                              <a:rPr lang="fr-FR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⟼</m:t>
                            </m:r>
                          </m:e>
                          <m:e>
                            <m:sSub>
                              <m:sSubPr>
                                <m:ctrlPr>
                                  <a:rPr lang="fr-FR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fr-FR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𝑋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fr-FR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fr-FR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mr>
                      </m:m>
                    </m:oMath>
                  </m:oMathPara>
                </a14:m>
                <a:endParaRPr lang="fr-FR" sz="2400" dirty="0"/>
              </a:p>
              <a:p>
                <a:endParaRPr lang="fr-FR" sz="2400" dirty="0"/>
              </a:p>
              <a:p>
                <a:pPr lvl="1"/>
                <a:r>
                  <a:rPr lang="fr-FR" sz="2400" dirty="0"/>
                  <a:t>définie par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d>
                        <m:dPr>
                          <m:ctrlPr>
                            <a:rPr lang="fr-FR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ℙ</m:t>
                      </m:r>
                      <m:d>
                        <m:d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  <m:e>
                          <m:sSub>
                            <m:sSubPr>
                              <m:ctrlP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b>
                          </m:sSub>
                          <m:d>
                            <m:dPr>
                              <m:ctrlP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nary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D5C8C869-0EAD-EA43-AF3E-D7D5D6E20C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826" y="1431230"/>
                <a:ext cx="10525539" cy="3836884"/>
              </a:xfrm>
              <a:prstGeom prst="rect">
                <a:avLst/>
              </a:prstGeom>
              <a:blipFill>
                <a:blip r:embed="rId2"/>
                <a:stretch>
                  <a:fillRect l="-843" t="-1320" b="-5676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3135714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97C888-7DB0-A144-8F3D-23189552835D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57909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dirty="0"/>
              <a:t>3. Variables aléatoires continues.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D5C8C869-0EAD-EA43-AF3E-D7D5D6E20C31}"/>
              </a:ext>
            </a:extLst>
          </p:cNvPr>
          <p:cNvSpPr txBox="1"/>
          <p:nvPr/>
        </p:nvSpPr>
        <p:spPr>
          <a:xfrm>
            <a:off x="844826" y="1431230"/>
            <a:ext cx="105255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Fonction de répartition : visualisation</a:t>
            </a:r>
            <a:endParaRPr lang="fr-FR" sz="2400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F07A02C2-2C90-4E44-9367-76EA320E8B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6000" y="2520000"/>
            <a:ext cx="7200000" cy="372765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D835D9F2-653C-5643-9E9F-51AF3B2681E3}"/>
                  </a:ext>
                </a:extLst>
              </p:cNvPr>
              <p:cNvSpPr txBox="1"/>
              <p:nvPr/>
            </p:nvSpPr>
            <p:spPr>
              <a:xfrm>
                <a:off x="7793627" y="3158385"/>
                <a:ext cx="4251227" cy="6908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ℙ</m:t>
                      </m:r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fr-FR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  <m:e>
                          <m:sSub>
                            <m:sSubPr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b>
                          </m:sSub>
                          <m:d>
                            <m:d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nary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D835D9F2-653C-5643-9E9F-51AF3B2681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3627" y="3158385"/>
                <a:ext cx="4251227" cy="690830"/>
              </a:xfrm>
              <a:prstGeom prst="rect">
                <a:avLst/>
              </a:prstGeom>
              <a:blipFill>
                <a:blip r:embed="rId3"/>
                <a:stretch>
                  <a:fillRect t="-160000" b="-240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6811828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97C888-7DB0-A144-8F3D-23189552835D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57909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dirty="0"/>
              <a:t>3. Variables aléatoires continues.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D5C8C869-0EAD-EA43-AF3E-D7D5D6E20C31}"/>
                  </a:ext>
                </a:extLst>
              </p:cNvPr>
              <p:cNvSpPr txBox="1"/>
              <p:nvPr/>
            </p:nvSpPr>
            <p:spPr>
              <a:xfrm>
                <a:off x="844826" y="1431230"/>
                <a:ext cx="10525539" cy="43063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400" b="1" dirty="0"/>
                  <a:t>Fonction de répartition : propriétés</a:t>
                </a:r>
              </a:p>
              <a:p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La fonction de répartition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</m:oMath>
                </a14:m>
                <a:r>
                  <a:rPr lang="fr-FR" sz="2400" dirty="0"/>
                  <a:t> est une fonction croissante.</a:t>
                </a:r>
              </a:p>
              <a:p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On a les limites suivantes :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fr-FR" sz="2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fr-FR" sz="240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fr-FR" sz="240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→−∞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fr-FR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b>
                          </m:sSub>
                          <m:d>
                            <m:dPr>
                              <m:ctrlPr>
                                <a:rPr lang="fr-FR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=0   </m:t>
                      </m:r>
                      <m:func>
                        <m:func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fr-FR" sz="2400" b="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→+∞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b>
                          </m:sSub>
                          <m:d>
                            <m:dPr>
                              <m:ctrlP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func>
                    </m:oMath>
                  </m:oMathPara>
                </a14:m>
                <a:endParaRPr lang="fr-FR" sz="2400" dirty="0"/>
              </a:p>
              <a:p>
                <a:endParaRPr lang="fr-FR" sz="2400" dirty="0"/>
              </a:p>
              <a:p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La fonction de répartition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</m:oMath>
                </a14:m>
                <a:r>
                  <a:rPr lang="fr-FR" sz="2400" dirty="0"/>
                  <a:t> caractérise intégralement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</m:oMath>
                </a14:m>
                <a:r>
                  <a:rPr lang="fr-FR" sz="2400" dirty="0"/>
                  <a:t> la densité de probabilité de la loi de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fr-FR" sz="2400" dirty="0"/>
                  <a:t>.</a:t>
                </a:r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D5C8C869-0EAD-EA43-AF3E-D7D5D6E20C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826" y="1431230"/>
                <a:ext cx="10525539" cy="4306372"/>
              </a:xfrm>
              <a:prstGeom prst="rect">
                <a:avLst/>
              </a:prstGeom>
              <a:blipFill>
                <a:blip r:embed="rId3"/>
                <a:stretch>
                  <a:fillRect l="-843" t="-1176" b="-205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7593014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97C888-7DB0-A144-8F3D-23189552835D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57909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dirty="0"/>
              <a:t>3. Variables aléatoires continues.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D5C8C869-0EAD-EA43-AF3E-D7D5D6E20C31}"/>
                  </a:ext>
                </a:extLst>
              </p:cNvPr>
              <p:cNvSpPr txBox="1"/>
              <p:nvPr/>
            </p:nvSpPr>
            <p:spPr>
              <a:xfrm>
                <a:off x="844826" y="1431230"/>
                <a:ext cx="10525539" cy="34163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400" b="1" dirty="0"/>
                  <a:t>Fonction de répartition : utilité</a:t>
                </a:r>
              </a:p>
              <a:p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Connaître la fonction de répartition de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fr-FR" sz="2400" dirty="0"/>
                  <a:t> permet de calculer la probabilité que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fr-FR" sz="2400" dirty="0"/>
                  <a:t> se trouve dans n’importe quel intervalle donné.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En effet si on a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fr-FR" sz="2400" dirty="0"/>
                  <a:t> tels que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fr-FR" sz="2400" dirty="0"/>
                  <a:t> alors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ℙ</m:t>
                      </m:r>
                      <m:d>
                        <m:d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d>
                        <m:d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d>
                        <m:d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D5C8C869-0EAD-EA43-AF3E-D7D5D6E20C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826" y="1431230"/>
                <a:ext cx="10525539" cy="3416320"/>
              </a:xfrm>
              <a:prstGeom prst="rect">
                <a:avLst/>
              </a:prstGeom>
              <a:blipFill>
                <a:blip r:embed="rId2"/>
                <a:stretch>
                  <a:fillRect l="-843" t="-148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Graphique 4" descr="Pièces avec un remplissage uni">
            <a:extLst>
              <a:ext uri="{FF2B5EF4-FFF2-40B4-BE49-F238E27FC236}">
                <a16:creationId xmlns:a16="http://schemas.microsoft.com/office/drawing/2014/main" id="{B9E428FC-E1A6-AD4D-864C-CF0328173D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40000" y="5040000"/>
            <a:ext cx="1080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43960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97C888-7DB0-A144-8F3D-23189552835D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57909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dirty="0"/>
              <a:t>3. Variables aléatoires continues.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D5C8C869-0EAD-EA43-AF3E-D7D5D6E20C31}"/>
              </a:ext>
            </a:extLst>
          </p:cNvPr>
          <p:cNvSpPr txBox="1"/>
          <p:nvPr/>
        </p:nvSpPr>
        <p:spPr>
          <a:xfrm>
            <a:off x="844826" y="1431230"/>
            <a:ext cx="105255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Fonction de répartition : utilité (suite)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25CD145-2F53-814B-882E-5D77D5A9DC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2479" y="594683"/>
            <a:ext cx="4320000" cy="2236596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63901D11-3EC4-B747-8D8D-4935BA129A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2479" y="3867641"/>
            <a:ext cx="4320000" cy="2236596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67B14070-BF65-B740-8B8A-E867921BE8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577" y="2581983"/>
            <a:ext cx="4320000" cy="223659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A89EB3A7-6266-9B4E-9599-0D75976F3A8C}"/>
                  </a:ext>
                </a:extLst>
              </p:cNvPr>
              <p:cNvSpPr txBox="1"/>
              <p:nvPr/>
            </p:nvSpPr>
            <p:spPr>
              <a:xfrm>
                <a:off x="548635" y="4811768"/>
                <a:ext cx="5486574" cy="7206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ℙ</m:t>
                      </m:r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fr-F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  <m:e>
                          <m:sSub>
                            <m:sSubPr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b>
                          </m:sSub>
                          <m:d>
                            <m:d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nary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A89EB3A7-6266-9B4E-9599-0D75976F3A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635" y="4811768"/>
                <a:ext cx="5486574" cy="720647"/>
              </a:xfrm>
              <a:prstGeom prst="rect">
                <a:avLst/>
              </a:prstGeom>
              <a:blipFill>
                <a:blip r:embed="rId5"/>
                <a:stretch>
                  <a:fillRect t="-146552" b="-22586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B829761A-99B4-A647-9892-4E9A5D4FEF99}"/>
                  </a:ext>
                </a:extLst>
              </p:cNvPr>
              <p:cNvSpPr txBox="1"/>
              <p:nvPr/>
            </p:nvSpPr>
            <p:spPr>
              <a:xfrm>
                <a:off x="7312479" y="2823934"/>
                <a:ext cx="4251227" cy="7191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ℙ</m:t>
                      </m:r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fr-FR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  <m:e>
                          <m:sSub>
                            <m:sSubPr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b>
                          </m:sSub>
                          <m:d>
                            <m:d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nary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B829761A-99B4-A647-9892-4E9A5D4FEF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2479" y="2823934"/>
                <a:ext cx="4251227" cy="719171"/>
              </a:xfrm>
              <a:prstGeom prst="rect">
                <a:avLst/>
              </a:prstGeom>
              <a:blipFill>
                <a:blip r:embed="rId6"/>
                <a:stretch>
                  <a:fillRect t="-150877" b="-22982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ZoneTexte 13">
                <a:extLst>
                  <a:ext uri="{FF2B5EF4-FFF2-40B4-BE49-F238E27FC236}">
                    <a16:creationId xmlns:a16="http://schemas.microsoft.com/office/drawing/2014/main" id="{9C843BED-BEF1-D848-BF64-725B5E9D42FA}"/>
                  </a:ext>
                </a:extLst>
              </p:cNvPr>
              <p:cNvSpPr txBox="1"/>
              <p:nvPr/>
            </p:nvSpPr>
            <p:spPr>
              <a:xfrm>
                <a:off x="7488827" y="6092129"/>
                <a:ext cx="4251227" cy="6908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ℙ</m:t>
                      </m:r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fr-FR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  <m:e>
                          <m:sSub>
                            <m:sSubPr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b>
                          </m:sSub>
                          <m:d>
                            <m:d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nary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4" name="ZoneTexte 13">
                <a:extLst>
                  <a:ext uri="{FF2B5EF4-FFF2-40B4-BE49-F238E27FC236}">
                    <a16:creationId xmlns:a16="http://schemas.microsoft.com/office/drawing/2014/main" id="{9C843BED-BEF1-D848-BF64-725B5E9D42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8827" y="6092129"/>
                <a:ext cx="4251227" cy="690830"/>
              </a:xfrm>
              <a:prstGeom prst="rect">
                <a:avLst/>
              </a:prstGeom>
              <a:blipFill>
                <a:blip r:embed="rId7"/>
                <a:stretch>
                  <a:fillRect t="-155357" b="-23392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0391453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97C888-7DB0-A144-8F3D-23189552835D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57909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dirty="0"/>
              <a:t>3. Variables aléatoires continues.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D5C8C869-0EAD-EA43-AF3E-D7D5D6E20C31}"/>
                  </a:ext>
                </a:extLst>
              </p:cNvPr>
              <p:cNvSpPr txBox="1"/>
              <p:nvPr/>
            </p:nvSpPr>
            <p:spPr>
              <a:xfrm>
                <a:off x="844826" y="1431230"/>
                <a:ext cx="10525539" cy="43104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400" b="1" dirty="0"/>
                  <a:t>Espérance et variance d’une variable aléatoire continue : définitions</a:t>
                </a:r>
              </a:p>
              <a:p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L’</a:t>
                </a:r>
                <a:r>
                  <a:rPr lang="fr-FR" sz="2400" b="1" dirty="0"/>
                  <a:t>espérance</a:t>
                </a:r>
                <a:r>
                  <a:rPr lang="fr-FR" sz="2400" dirty="0"/>
                  <a:t> de </a:t>
                </a:r>
                <a14:m>
                  <m:oMath xmlns:m="http://schemas.openxmlformats.org/officeDocument/2006/math">
                    <m:r>
                      <a:rPr lang="fr-FR" sz="2400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fr-FR" sz="2400" dirty="0"/>
                  <a:t> se définit comme</a:t>
                </a:r>
              </a:p>
              <a:p>
                <a:endParaRPr lang="fr-FR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i="1"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fr-FR" sz="24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fr-FR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+∞</m:t>
                          </m:r>
                        </m:sup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sSub>
                            <m:sSubPr>
                              <m:ctrlP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b>
                          </m:sSub>
                          <m:d>
                            <m:dPr>
                              <m:ctrlP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nary>
                    </m:oMath>
                  </m:oMathPara>
                </a14:m>
                <a:endParaRPr lang="fr-FR" sz="2400" dirty="0"/>
              </a:p>
              <a:p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La </a:t>
                </a:r>
                <a:r>
                  <a:rPr lang="fr-FR" sz="2400" b="1" dirty="0"/>
                  <a:t>variance</a:t>
                </a:r>
                <a:r>
                  <a:rPr lang="fr-FR" sz="2400" dirty="0"/>
                  <a:t> de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fr-FR" sz="2400" dirty="0"/>
                  <a:t> se définit et se calcule comme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i="1">
                          <a:latin typeface="Cambria Math" panose="02040503050406030204" pitchFamily="18" charset="0"/>
                        </a:rPr>
                        <m:t>𝕍</m:t>
                      </m:r>
                      <m:d>
                        <m:d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fr-FR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400" i="1"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  <m: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  <m:t>𝔼</m:t>
                                  </m:r>
                                  <m:d>
                                    <m:dPr>
                                      <m:ctrlPr>
                                        <a:rPr lang="fr-FR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fr-FR" sz="2400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400" i="1"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fr-FR" sz="2400" i="1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𝔼</m:t>
                          </m:r>
                          <m:d>
                            <m:dPr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  <m:sup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fr-FR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+∞</m:t>
                          </m:r>
                        </m:sup>
                        <m:e>
                          <m:sSup>
                            <m:sSupPr>
                              <m:ctrlPr>
                                <a:rPr lang="fr-FR" sz="24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fr-FR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b>
                          </m:sSub>
                          <m:d>
                            <m:dPr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nary>
                      <m:r>
                        <a:rPr lang="fr-FR" sz="2400" i="1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𝔼</m:t>
                          </m:r>
                          <m:d>
                            <m:dPr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  <m:sup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D5C8C869-0EAD-EA43-AF3E-D7D5D6E20C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826" y="1431230"/>
                <a:ext cx="10525539" cy="4310411"/>
              </a:xfrm>
              <a:prstGeom prst="rect">
                <a:avLst/>
              </a:prstGeom>
              <a:blipFill>
                <a:blip r:embed="rId3"/>
                <a:stretch>
                  <a:fillRect l="-843" t="-1173" b="-5014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151619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97C888-7DB0-A144-8F3D-23189552835D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57909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dirty="0"/>
              <a:t>1. Définitions.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D5C8C869-0EAD-EA43-AF3E-D7D5D6E20C31}"/>
                  </a:ext>
                </a:extLst>
              </p:cNvPr>
              <p:cNvSpPr txBox="1"/>
              <p:nvPr/>
            </p:nvSpPr>
            <p:spPr>
              <a:xfrm>
                <a:off x="844826" y="1431230"/>
                <a:ext cx="10525539" cy="34163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400" b="1" dirty="0"/>
                  <a:t>Support et loi d’une variable aléatoire : définition (suite)</a:t>
                </a:r>
              </a:p>
              <a:p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On définit une probabilité notée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ℙ</m:t>
                        </m:r>
                      </m:e>
                      <m:sub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</m:oMath>
                </a14:m>
                <a:r>
                  <a:rPr lang="fr-FR" sz="2400" dirty="0"/>
                  <a:t> sur </a:t>
                </a:r>
                <a14:m>
                  <m:oMath xmlns:m="http://schemas.openxmlformats.org/officeDocument/2006/math">
                    <m:r>
                      <a:rPr lang="fr-FR" sz="2400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fr-FR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fr-FR" sz="2400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</m:d>
                  </m:oMath>
                </a14:m>
                <a:r>
                  <a:rPr lang="fr-FR" sz="2400" dirty="0"/>
                  <a:t> en posant pour évènement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fr-FR" sz="2400" dirty="0"/>
                  <a:t> de </a:t>
                </a:r>
                <a14:m>
                  <m:oMath xmlns:m="http://schemas.openxmlformats.org/officeDocument/2006/math">
                    <m:r>
                      <a:rPr lang="fr-FR" sz="2400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fr-FR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fr-FR" sz="2400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</m:d>
                  </m:oMath>
                </a14:m>
                <a:r>
                  <a:rPr lang="fr-FR" sz="2400" dirty="0"/>
                  <a:t>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ℙ</m:t>
                          </m:r>
                        </m:e>
                        <m:sub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d>
                        <m:dPr>
                          <m:ctrlPr>
                            <a:rPr lang="fr-FR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ℙ</m:t>
                      </m:r>
                      <m:d>
                        <m:d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</m:oMath>
                  </m:oMathPara>
                </a14:m>
                <a:endParaRPr lang="fr-FR" sz="2400" dirty="0"/>
              </a:p>
              <a:p>
                <a:endParaRPr lang="fr-FR" sz="2400" dirty="0"/>
              </a:p>
              <a:p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Cette probabilité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ℙ</m:t>
                        </m:r>
                      </m:e>
                      <m:sub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</m:oMath>
                </a14:m>
                <a:r>
                  <a:rPr lang="fr-FR" sz="2400" dirty="0"/>
                  <a:t> s’appelle la </a:t>
                </a:r>
                <a:r>
                  <a:rPr lang="fr-FR" sz="2400" b="1" dirty="0"/>
                  <a:t>loi</a:t>
                </a:r>
                <a:r>
                  <a:rPr lang="fr-FR" sz="2400" dirty="0"/>
                  <a:t> de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fr-FR" sz="2400" dirty="0"/>
                  <a:t> ou la </a:t>
                </a:r>
                <a:r>
                  <a:rPr lang="fr-FR" sz="2400" b="1" dirty="0"/>
                  <a:t>distribution</a:t>
                </a:r>
                <a:r>
                  <a:rPr lang="fr-FR" sz="2400" dirty="0"/>
                  <a:t> de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fr-FR" sz="2400" dirty="0"/>
                  <a:t>.</a:t>
                </a:r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D5C8C869-0EAD-EA43-AF3E-D7D5D6E20C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826" y="1431230"/>
                <a:ext cx="10525539" cy="3416320"/>
              </a:xfrm>
              <a:prstGeom prst="rect">
                <a:avLst/>
              </a:prstGeom>
              <a:blipFill>
                <a:blip r:embed="rId2"/>
                <a:stretch>
                  <a:fillRect l="-843" t="-1481" b="-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Graphique 4" descr="Tribunal avec un remplissage uni">
            <a:extLst>
              <a:ext uri="{FF2B5EF4-FFF2-40B4-BE49-F238E27FC236}">
                <a16:creationId xmlns:a16="http://schemas.microsoft.com/office/drawing/2014/main" id="{2B65B8FB-F0FE-3246-9463-7D72537575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40000" y="5040000"/>
            <a:ext cx="1080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33203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97C888-7DB0-A144-8F3D-23189552835D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57909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dirty="0"/>
              <a:t>3. Variables aléatoires continues.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D5C8C869-0EAD-EA43-AF3E-D7D5D6E20C31}"/>
              </a:ext>
            </a:extLst>
          </p:cNvPr>
          <p:cNvSpPr txBox="1"/>
          <p:nvPr/>
        </p:nvSpPr>
        <p:spPr>
          <a:xfrm>
            <a:off x="844826" y="1431230"/>
            <a:ext cx="1052553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Lois usuelles continues</a:t>
            </a:r>
          </a:p>
          <a:p>
            <a:endParaRPr lang="fr-FR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/>
              <a:t>On va s’intéresser maintenant à quelques lois de variables aléatoires que l’on retrouve régulièrement dans certaines situations concrètes 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 dirty="0"/>
              <a:t>Loi uniforme.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 dirty="0"/>
              <a:t>Loi exponentielle.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 dirty="0"/>
              <a:t>Loi normale.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 dirty="0"/>
              <a:t>Loi du khi-deux.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182156138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97C888-7DB0-A144-8F3D-23189552835D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57909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dirty="0"/>
              <a:t>3. Variables aléatoires continues.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D5C8C869-0EAD-EA43-AF3E-D7D5D6E20C31}"/>
                  </a:ext>
                </a:extLst>
              </p:cNvPr>
              <p:cNvSpPr txBox="1"/>
              <p:nvPr/>
            </p:nvSpPr>
            <p:spPr>
              <a:xfrm>
                <a:off x="844826" y="1431230"/>
                <a:ext cx="10525539" cy="41282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400" b="1" dirty="0"/>
                  <a:t>Loi uniforme : définition</a:t>
                </a:r>
              </a:p>
              <a:p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Soient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fr-FR" sz="2400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fr-FR" sz="2400" i="1">
                        <a:latin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fr-FR" sz="2400" dirty="0"/>
                  <a:t> tel que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fr-FR" sz="2400" dirty="0"/>
                  <a:t>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Une variable aléatoire </a:t>
                </a:r>
                <a14:m>
                  <m:oMath xmlns:m="http://schemas.openxmlformats.org/officeDocument/2006/math">
                    <m:r>
                      <a:rPr lang="fr-FR" sz="2400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fr-FR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sz="2400" dirty="0"/>
                  <a:t>suit la </a:t>
                </a:r>
                <a:r>
                  <a:rPr lang="fr-FR" sz="2400" b="1" dirty="0"/>
                  <a:t>loi uniforme </a:t>
                </a:r>
                <a:r>
                  <a:rPr lang="fr-FR" sz="2400" dirty="0"/>
                  <a:t>sur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fr-FR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</m:oMath>
                </a14:m>
                <a:r>
                  <a:rPr lang="fr-FR" sz="2400" dirty="0"/>
                  <a:t>, notée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𝒰</m:t>
                    </m:r>
                    <m:d>
                      <m:dPr>
                        <m:ctrlPr>
                          <a:rPr lang="fr-FR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</m:oMath>
                </a14:m>
                <a:r>
                  <a:rPr lang="fr-FR" sz="2400" dirty="0"/>
                  <a:t>, si et seulement si </a:t>
                </a:r>
                <a14:m>
                  <m:oMath xmlns:m="http://schemas.openxmlformats.org/officeDocument/2006/math">
                    <m:r>
                      <a:rPr lang="fr-FR" sz="2400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fr-FR" sz="2400" dirty="0"/>
                  <a:t> admet pour densité la fonction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</m:oMath>
                </a14:m>
                <a:r>
                  <a:rPr lang="fr-FR" sz="2400" dirty="0"/>
                  <a:t> suivante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d>
                        <m:d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fr-FR" sz="2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fr-FR" sz="2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fr-FR" sz="2400">
                                    <a:latin typeface="Cambria Math" panose="02040503050406030204" pitchFamily="18" charset="0"/>
                                  </a:rPr>
                                  <m:t>si</m:t>
                                </m:r>
                              </m:e>
                              <m:e>
                                <m:r>
                                  <a:rPr lang="fr-FR" sz="24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fr-FR" sz="2400" i="1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fr-FR" sz="24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fr-FR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fr-FR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fr-FR" sz="2400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fr-FR" sz="2400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fr-FR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den>
                                </m:f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fr-FR" sz="2400">
                                    <a:latin typeface="Cambria Math" panose="02040503050406030204" pitchFamily="18" charset="0"/>
                                  </a:rPr>
                                  <m:t>si</m:t>
                                </m:r>
                              </m:e>
                              <m:e>
                                <m:r>
                                  <a:rPr lang="fr-FR" sz="24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fr-FR" sz="2400" i="1"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fr-FR" sz="24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fr-FR" sz="2400" i="1"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fr-FR" sz="2400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mr>
                            <m:mr>
                              <m:e>
                                <m:r>
                                  <a:rPr lang="fr-FR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fr-FR" sz="2400">
                                    <a:latin typeface="Cambria Math" panose="02040503050406030204" pitchFamily="18" charset="0"/>
                                  </a:rPr>
                                  <m:t>si</m:t>
                                </m:r>
                              </m:e>
                              <m:e>
                                <m:r>
                                  <a:rPr lang="fr-FR" sz="24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fr-FR" sz="2400" i="1">
                                    <a:latin typeface="Cambria Math" panose="02040503050406030204" pitchFamily="18" charset="0"/>
                                  </a:rPr>
                                  <m:t>&gt;</m:t>
                                </m:r>
                                <m:r>
                                  <a:rPr lang="fr-FR" sz="2400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D5C8C869-0EAD-EA43-AF3E-D7D5D6E20C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826" y="1431230"/>
                <a:ext cx="10525539" cy="4128246"/>
              </a:xfrm>
              <a:prstGeom prst="rect">
                <a:avLst/>
              </a:prstGeom>
              <a:blipFill>
                <a:blip r:embed="rId2"/>
                <a:stretch>
                  <a:fillRect l="-843" t="-122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4446817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97C888-7DB0-A144-8F3D-23189552835D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57909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dirty="0"/>
              <a:t>3. Variables aléatoires continues.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D5C8C869-0EAD-EA43-AF3E-D7D5D6E20C31}"/>
                  </a:ext>
                </a:extLst>
              </p:cNvPr>
              <p:cNvSpPr txBox="1"/>
              <p:nvPr/>
            </p:nvSpPr>
            <p:spPr>
              <a:xfrm>
                <a:off x="844826" y="1431230"/>
                <a:ext cx="1052553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400" b="1" dirty="0"/>
                  <a:t>Loi uniforme : visualisation de la densité pour </a:t>
                </a:r>
                <a14:m>
                  <m:oMath xmlns:m="http://schemas.openxmlformats.org/officeDocument/2006/math">
                    <m:r>
                      <a:rPr lang="fr-FR" sz="2400" b="1" i="1" smtClean="0">
                        <a:latin typeface="Cambria Math" panose="02040503050406030204" pitchFamily="18" charset="0"/>
                      </a:rPr>
                      <m:t>𝒂</m:t>
                    </m:r>
                    <m:r>
                      <a:rPr lang="fr-FR" sz="24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sz="24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fr-FR" sz="2400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fr-FR" sz="2400" b="1" i="1" smtClean="0">
                        <a:latin typeface="Cambria Math" panose="02040503050406030204" pitchFamily="18" charset="0"/>
                      </a:rPr>
                      <m:t>𝒃</m:t>
                    </m:r>
                    <m:r>
                      <a:rPr lang="fr-FR" sz="24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sz="2400" b="1" i="1" smtClean="0">
                        <a:latin typeface="Cambria Math" panose="02040503050406030204" pitchFamily="18" charset="0"/>
                      </a:rPr>
                      <m:t>𝟑</m:t>
                    </m:r>
                  </m:oMath>
                </a14:m>
                <a:r>
                  <a:rPr lang="fr-FR" sz="2400" b="1" dirty="0"/>
                  <a:t> </a:t>
                </a:r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D5C8C869-0EAD-EA43-AF3E-D7D5D6E20C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826" y="1431230"/>
                <a:ext cx="10525539" cy="461665"/>
              </a:xfrm>
              <a:prstGeom prst="rect">
                <a:avLst/>
              </a:prstGeom>
              <a:blipFill>
                <a:blip r:embed="rId3"/>
                <a:stretch>
                  <a:fillRect l="-843" t="-7895" b="-2631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age 4">
            <a:extLst>
              <a:ext uri="{FF2B5EF4-FFF2-40B4-BE49-F238E27FC236}">
                <a16:creationId xmlns:a16="http://schemas.microsoft.com/office/drawing/2014/main" id="{E4B182D9-4377-FA41-A681-AA4E38005E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7595" y="2520000"/>
            <a:ext cx="7200000" cy="3727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35741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97C888-7DB0-A144-8F3D-23189552835D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57909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dirty="0"/>
              <a:t>3. Variables aléatoires continues.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D5C8C869-0EAD-EA43-AF3E-D7D5D6E20C31}"/>
                  </a:ext>
                </a:extLst>
              </p:cNvPr>
              <p:cNvSpPr txBox="1"/>
              <p:nvPr/>
            </p:nvSpPr>
            <p:spPr>
              <a:xfrm>
                <a:off x="844826" y="1431230"/>
                <a:ext cx="10525539" cy="47968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400" b="1" dirty="0"/>
                  <a:t>Loi uniforme : caractéristiques </a:t>
                </a:r>
              </a:p>
              <a:p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Soient </a:t>
                </a:r>
                <a14:m>
                  <m:oMath xmlns:m="http://schemas.openxmlformats.org/officeDocument/2006/math">
                    <m:r>
                      <a:rPr lang="fr-FR" sz="2400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fr-FR" sz="24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fr-FR" sz="2400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fr-FR" sz="2400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fr-FR" sz="2400" i="1">
                        <a:latin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fr-FR" sz="2400" dirty="0"/>
                  <a:t> tel que </a:t>
                </a:r>
                <a14:m>
                  <m:oMath xmlns:m="http://schemas.openxmlformats.org/officeDocument/2006/math">
                    <m:r>
                      <a:rPr lang="fr-FR" sz="2400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fr-FR" sz="2400" i="1">
                        <a:latin typeface="Cambria Math" panose="02040503050406030204" pitchFamily="18" charset="0"/>
                      </a:rPr>
                      <m:t>&lt;</m:t>
                    </m:r>
                    <m:r>
                      <a:rPr lang="fr-FR" sz="2400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fr-FR" sz="2400" dirty="0"/>
                  <a:t> et soit </a:t>
                </a:r>
                <a14:m>
                  <m:oMath xmlns:m="http://schemas.openxmlformats.org/officeDocument/2006/math">
                    <m:r>
                      <a:rPr lang="fr-FR" sz="2400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fr-FR" sz="2400" dirty="0"/>
                  <a:t> une variable aléatoire de loi </a:t>
                </a:r>
                <a14:m>
                  <m:oMath xmlns:m="http://schemas.openxmlformats.org/officeDocument/2006/math">
                    <m:r>
                      <a:rPr lang="fr-FR" sz="2400" i="1">
                        <a:latin typeface="Cambria Math" panose="02040503050406030204" pitchFamily="18" charset="0"/>
                      </a:rPr>
                      <m:t>𝒰</m:t>
                    </m:r>
                    <m:d>
                      <m:dPr>
                        <m:ctrlPr>
                          <a:rPr lang="fr-FR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</m:oMath>
                </a14:m>
                <a:r>
                  <a:rPr lang="fr-FR" sz="2400" dirty="0"/>
                  <a:t>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On a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i="1"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m:rPr>
                          <m:aln/>
                        </m:rPr>
                        <a:rPr lang="fr-FR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num>
                        <m:den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fr-FR" sz="2400" i="1">
                          <a:latin typeface="Cambria Math" panose="02040503050406030204" pitchFamily="18" charset="0"/>
                        </a:rPr>
                        <m:t>  </m:t>
                      </m:r>
                      <m:r>
                        <a:rPr lang="fr-FR" sz="2400" i="1">
                          <a:latin typeface="Cambria Math" panose="02040503050406030204" pitchFamily="18" charset="0"/>
                        </a:rPr>
                        <m:t>𝕍</m:t>
                      </m:r>
                      <m:d>
                        <m:d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m:rPr>
                          <m:aln/>
                        </m:rPr>
                        <a:rPr lang="fr-FR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fr-FR" sz="24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fr-FR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24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fr-FR" sz="2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fr-FR" sz="24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</m:e>
                            <m:sup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den>
                      </m:f>
                    </m:oMath>
                  </m:oMathPara>
                </a14:m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De plus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d>
                        <m:d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fr-FR" sz="2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sz="24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fr-FR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fr-FR" sz="2400" b="0" i="0" smtClean="0">
                                    <a:latin typeface="Cambria Math" panose="02040503050406030204" pitchFamily="18" charset="0"/>
                                  </a:rPr>
                                  <m:t>si</m:t>
                                </m:r>
                              </m:e>
                              <m:e>
                                <m:r>
                                  <a:rPr lang="fr-FR" sz="24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fr-FR" sz="2400" b="0" i="1" smtClean="0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fr-FR" sz="24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fr-FR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fr-FR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fr-FR" sz="24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fr-FR" sz="24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num>
                                  <m:den>
                                    <m:r>
                                      <a:rPr lang="fr-FR" sz="24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fr-FR" sz="24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fr-FR" sz="24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den>
                                </m:f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fr-FR" sz="2400" b="0" i="0" smtClean="0">
                                    <a:latin typeface="Cambria Math" panose="02040503050406030204" pitchFamily="18" charset="0"/>
                                  </a:rPr>
                                  <m:t>si</m:t>
                                </m:r>
                              </m:e>
                              <m:e>
                                <m:r>
                                  <a:rPr lang="fr-FR" sz="24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fr-FR" sz="2400" b="0" i="1" smtClean="0"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fr-FR" sz="24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fr-FR" sz="2400" b="0" i="1" smtClean="0"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fr-FR" sz="240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mr>
                            <m:mr>
                              <m:e>
                                <m:r>
                                  <a:rPr lang="fr-FR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fr-FR" sz="2400" b="0" i="0" smtClean="0">
                                    <a:latin typeface="Cambria Math" panose="02040503050406030204" pitchFamily="18" charset="0"/>
                                  </a:rPr>
                                  <m:t>si</m:t>
                                </m:r>
                              </m:e>
                              <m:e>
                                <m:r>
                                  <a:rPr lang="fr-FR" sz="24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fr-FR" sz="2400" b="0" i="1" smtClean="0">
                                    <a:latin typeface="Cambria Math" panose="02040503050406030204" pitchFamily="18" charset="0"/>
                                  </a:rPr>
                                  <m:t>&gt;</m:t>
                                </m:r>
                                <m:r>
                                  <a:rPr lang="fr-FR" sz="240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D5C8C869-0EAD-EA43-AF3E-D7D5D6E20C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826" y="1431230"/>
                <a:ext cx="10525539" cy="4796891"/>
              </a:xfrm>
              <a:prstGeom prst="rect">
                <a:avLst/>
              </a:prstGeom>
              <a:blipFill>
                <a:blip r:embed="rId2"/>
                <a:stretch>
                  <a:fillRect l="-843" t="-105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9384469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97C888-7DB0-A144-8F3D-23189552835D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57909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dirty="0"/>
              <a:t>3. Variables aléatoires continues.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D5C8C869-0EAD-EA43-AF3E-D7D5D6E20C31}"/>
                  </a:ext>
                </a:extLst>
              </p:cNvPr>
              <p:cNvSpPr txBox="1"/>
              <p:nvPr/>
            </p:nvSpPr>
            <p:spPr>
              <a:xfrm>
                <a:off x="844826" y="1431230"/>
                <a:ext cx="10525539" cy="46233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400" b="1" dirty="0"/>
                  <a:t>Loi uniforme : application</a:t>
                </a:r>
              </a:p>
              <a:p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La loi uniforme permet de simuler le tirage aléatoire “équiprobable“ d’un réel dans un intervalle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fr-FR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</m:oMath>
                </a14:m>
                <a:r>
                  <a:rPr lang="fr-FR" sz="2400" dirty="0"/>
                  <a:t>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Si un intervalle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fr-FR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</m:oMath>
                </a14:m>
                <a:r>
                  <a:rPr lang="fr-FR" sz="2400" dirty="0"/>
                  <a:t> est inclus dans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fr-FR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</m:oMath>
                </a14:m>
                <a:r>
                  <a:rPr lang="fr-FR" sz="2400" dirty="0"/>
                  <a:t>, alors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ℙ</m:t>
                      </m:r>
                      <m:d>
                        <m:d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  <m:sup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  <m:e>
                          <m:f>
                            <m:fPr>
                              <m:ctrlP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den>
                          </m:f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nary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num>
                        <m:den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</m:oMath>
                  </m:oMathPara>
                </a14:m>
                <a:endParaRPr lang="fr-FR" sz="2400" dirty="0"/>
              </a:p>
              <a:p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Cette probabilité ne dépend donc que de la largeur de l’intervalle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fr-FR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</m:oMath>
                </a14:m>
                <a:r>
                  <a:rPr lang="fr-FR" sz="2400" dirty="0"/>
                  <a:t> d’où le caractère uniforme de cette loi.</a:t>
                </a:r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D5C8C869-0EAD-EA43-AF3E-D7D5D6E20C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826" y="1431230"/>
                <a:ext cx="10525539" cy="4623382"/>
              </a:xfrm>
              <a:prstGeom prst="rect">
                <a:avLst/>
              </a:prstGeom>
              <a:blipFill>
                <a:blip r:embed="rId2"/>
                <a:stretch>
                  <a:fillRect l="-843" t="-1096" b="-2328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5569265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97C888-7DB0-A144-8F3D-23189552835D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57909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dirty="0"/>
              <a:t>3. Variables aléatoires continues.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D5C8C869-0EAD-EA43-AF3E-D7D5D6E20C31}"/>
                  </a:ext>
                </a:extLst>
              </p:cNvPr>
              <p:cNvSpPr txBox="1"/>
              <p:nvPr/>
            </p:nvSpPr>
            <p:spPr>
              <a:xfrm>
                <a:off x="844826" y="1431230"/>
                <a:ext cx="10525539" cy="35014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400" b="1" dirty="0"/>
                  <a:t>Loi exponentielle : définition</a:t>
                </a:r>
              </a:p>
              <a:p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Soit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fr-FR" sz="2400" dirty="0"/>
                  <a:t> tel que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fr-FR" sz="2400" dirty="0"/>
                  <a:t>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Une variable aléatoire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sz="2400" dirty="0"/>
                  <a:t>suit la </a:t>
                </a:r>
                <a:r>
                  <a:rPr lang="fr-FR" sz="2400" b="1" dirty="0"/>
                  <a:t>loi exponentielle </a:t>
                </a:r>
                <a:r>
                  <a:rPr lang="fr-FR" sz="2400" dirty="0"/>
                  <a:t>de paramètre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fr-FR" sz="2400" dirty="0"/>
                  <a:t>, notée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fr-FR" sz="2400" b="0" i="0" smtClean="0">
                        <a:latin typeface="Cambria Math" panose="02040503050406030204" pitchFamily="18" charset="0"/>
                      </a:rPr>
                      <m:t>Exp</m:t>
                    </m:r>
                    <m:d>
                      <m:dPr>
                        <m:ctrlPr>
                          <a:rPr lang="fr-FR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d>
                  </m:oMath>
                </a14:m>
                <a:r>
                  <a:rPr lang="fr-FR" sz="2400" dirty="0"/>
                  <a:t>, si et seulement si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fr-FR" sz="2400" dirty="0"/>
                  <a:t> admet pour densité la fonction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</m:oMath>
                </a14:m>
                <a:r>
                  <a:rPr lang="fr-FR" sz="2400" dirty="0"/>
                  <a:t> suivante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d>
                        <m:dPr>
                          <m:ctrlPr>
                            <a:rPr lang="fr-FR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fr-FR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fr-FR" sz="2400" b="0" i="1" smtClean="0">
                                    <a:latin typeface="Cambria Math" panose="02040503050406030204" pitchFamily="18" charset="0"/>
                                  </a:rPr>
                                  <m:t>𝑠𝑖</m:t>
                                </m:r>
                              </m:e>
                              <m:e>
                                <m:r>
                                  <a:rPr lang="fr-FR" sz="24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fr-FR" sz="2400" b="0" i="1" smtClean="0">
                                    <a:latin typeface="Cambria Math" panose="02040503050406030204" pitchFamily="18" charset="0"/>
                                  </a:rPr>
                                  <m:t>&lt;0</m:t>
                                </m:r>
                              </m:e>
                            </m:mr>
                            <m:mr>
                              <m:e>
                                <m:r>
                                  <a:rPr lang="fr-FR" sz="2400" b="0" i="1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  <m:sSup>
                                  <m:sSupPr>
                                    <m:ctrlPr>
                                      <a:rPr lang="fr-FR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FR" sz="2400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fr-FR" sz="24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fr-FR" sz="2400" b="0" i="1" smtClean="0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  <m:r>
                                      <a:rPr lang="fr-FR" sz="24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fr-FR" sz="2400" b="0" i="1" smtClean="0">
                                    <a:latin typeface="Cambria Math" panose="02040503050406030204" pitchFamily="18" charset="0"/>
                                  </a:rPr>
                                  <m:t>𝑠𝑖</m:t>
                                </m:r>
                              </m:e>
                              <m:e>
                                <m:r>
                                  <a:rPr lang="fr-FR" sz="24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fr-FR" sz="2400" b="0" i="1" smtClean="0">
                                    <a:latin typeface="Cambria Math" panose="02040503050406030204" pitchFamily="18" charset="0"/>
                                  </a:rPr>
                                  <m:t>≥0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D5C8C869-0EAD-EA43-AF3E-D7D5D6E20C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826" y="1431230"/>
                <a:ext cx="10525539" cy="3501471"/>
              </a:xfrm>
              <a:prstGeom prst="rect">
                <a:avLst/>
              </a:prstGeom>
              <a:blipFill>
                <a:blip r:embed="rId2"/>
                <a:stretch>
                  <a:fillRect l="-843" t="-1444" r="-964" b="-7509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Graphique 4" descr="Atome avec un remplissage uni">
            <a:extLst>
              <a:ext uri="{FF2B5EF4-FFF2-40B4-BE49-F238E27FC236}">
                <a16:creationId xmlns:a16="http://schemas.microsoft.com/office/drawing/2014/main" id="{21B2DB7E-DE2C-D84F-AC98-1DF8D10BA9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40000" y="5040000"/>
            <a:ext cx="1080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84286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97C888-7DB0-A144-8F3D-23189552835D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57909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dirty="0"/>
              <a:t>3. Variables aléatoires continues.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D5C8C869-0EAD-EA43-AF3E-D7D5D6E20C31}"/>
                  </a:ext>
                </a:extLst>
              </p:cNvPr>
              <p:cNvSpPr txBox="1"/>
              <p:nvPr/>
            </p:nvSpPr>
            <p:spPr>
              <a:xfrm>
                <a:off x="844826" y="1431230"/>
                <a:ext cx="1052553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400" b="1" dirty="0"/>
                  <a:t>Loi exponentielle : visualisation de la densité pour </a:t>
                </a:r>
                <a14:m>
                  <m:oMath xmlns:m="http://schemas.openxmlformats.org/officeDocument/2006/math">
                    <m:r>
                      <a:rPr lang="fr-FR" sz="2400" b="1" i="1" smtClean="0">
                        <a:latin typeface="Cambria Math" panose="02040503050406030204" pitchFamily="18" charset="0"/>
                      </a:rPr>
                      <m:t>𝜶</m:t>
                    </m:r>
                    <m:r>
                      <a:rPr lang="fr-FR" sz="24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sz="2400" b="1" i="1" smtClean="0">
                        <a:latin typeface="Cambria Math" panose="02040503050406030204" pitchFamily="18" charset="0"/>
                      </a:rPr>
                      <m:t>𝟐</m:t>
                    </m:r>
                  </m:oMath>
                </a14:m>
                <a:endParaRPr lang="fr-FR" sz="2400" b="1" dirty="0"/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D5C8C869-0EAD-EA43-AF3E-D7D5D6E20C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826" y="1431230"/>
                <a:ext cx="10525539" cy="461665"/>
              </a:xfrm>
              <a:prstGeom prst="rect">
                <a:avLst/>
              </a:prstGeom>
              <a:blipFill>
                <a:blip r:embed="rId3"/>
                <a:stretch>
                  <a:fillRect l="-843" t="-7895" b="-2631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Image 6">
            <a:extLst>
              <a:ext uri="{FF2B5EF4-FFF2-40B4-BE49-F238E27FC236}">
                <a16:creationId xmlns:a16="http://schemas.microsoft.com/office/drawing/2014/main" id="{EE13055A-6002-4F41-8F79-3140776E9F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6000" y="2520000"/>
            <a:ext cx="7200000" cy="3727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76437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97C888-7DB0-A144-8F3D-23189552835D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57909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dirty="0"/>
              <a:t>3. Variables aléatoires continues.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D5C8C869-0EAD-EA43-AF3E-D7D5D6E20C31}"/>
                  </a:ext>
                </a:extLst>
              </p:cNvPr>
              <p:cNvSpPr txBox="1"/>
              <p:nvPr/>
            </p:nvSpPr>
            <p:spPr>
              <a:xfrm>
                <a:off x="844826" y="1431230"/>
                <a:ext cx="10525539" cy="42932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400" b="1" dirty="0"/>
                  <a:t>Loi exponentielle : caractéristiques</a:t>
                </a:r>
              </a:p>
              <a:p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Soit </a:t>
                </a:r>
                <a14:m>
                  <m:oMath xmlns:m="http://schemas.openxmlformats.org/officeDocument/2006/math">
                    <m:r>
                      <a:rPr lang="fr-FR" sz="2400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fr-FR" sz="2400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fr-FR" sz="2400" i="1">
                        <a:latin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fr-FR" sz="2400" dirty="0"/>
                  <a:t> tel que </a:t>
                </a:r>
                <a14:m>
                  <m:oMath xmlns:m="http://schemas.openxmlformats.org/officeDocument/2006/math">
                    <m:r>
                      <a:rPr lang="fr-FR" sz="2400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fr-FR" sz="2400" i="1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fr-FR" sz="2400" dirty="0"/>
                  <a:t> et soit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fr-FR" sz="2400" dirty="0"/>
                  <a:t> une variable aléatoire de loi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fr-FR" sz="2400">
                        <a:latin typeface="Cambria Math" panose="02040503050406030204" pitchFamily="18" charset="0"/>
                      </a:rPr>
                      <m:t>Exp</m:t>
                    </m:r>
                    <m:d>
                      <m:dPr>
                        <m:ctrlPr>
                          <a:rPr lang="fr-FR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d>
                  </m:oMath>
                </a14:m>
                <a:r>
                  <a:rPr lang="fr-FR" sz="2400" dirty="0"/>
                  <a:t>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On a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i="1"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m:rPr>
                          <m:aln/>
                        </m:rPr>
                        <a:rPr lang="fr-FR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den>
                      </m:f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  </m:t>
                      </m:r>
                      <m:r>
                        <a:rPr lang="fr-FR" sz="2400" i="1">
                          <a:latin typeface="Cambria Math" panose="02040503050406030204" pitchFamily="18" charset="0"/>
                        </a:rPr>
                        <m:t>𝕍</m:t>
                      </m:r>
                      <m:d>
                        <m:d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m:rPr>
                          <m:aln/>
                        </m:rPr>
                        <a:rPr lang="fr-FR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fr-FR" sz="24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p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De plus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d>
                        <m:dPr>
                          <m:ctrlPr>
                            <a:rPr lang="fr-FR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fr-FR" sz="2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fr-FR" sz="2400" i="1">
                                    <a:latin typeface="Cambria Math" panose="02040503050406030204" pitchFamily="18" charset="0"/>
                                  </a:rPr>
                                  <m:t>𝑠𝑖</m:t>
                                </m:r>
                              </m:e>
                              <m:e>
                                <m:r>
                                  <a:rPr lang="fr-FR" sz="24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fr-FR" sz="2400" i="1">
                                    <a:latin typeface="Cambria Math" panose="02040503050406030204" pitchFamily="18" charset="0"/>
                                  </a:rPr>
                                  <m:t>&lt;0</m:t>
                                </m:r>
                              </m:e>
                            </m:mr>
                            <m:mr>
                              <m:e>
                                <m:r>
                                  <a:rPr lang="fr-FR" sz="2400" b="0" i="1" smtClean="0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sSup>
                                  <m:sSupPr>
                                    <m:ctrlPr>
                                      <a:rPr lang="fr-FR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FR" sz="2400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fr-FR" sz="2400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fr-FR" sz="2400" i="1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  <m:r>
                                      <a:rPr lang="fr-FR" sz="24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fr-FR" sz="2400" i="1">
                                    <a:latin typeface="Cambria Math" panose="02040503050406030204" pitchFamily="18" charset="0"/>
                                  </a:rPr>
                                  <m:t>𝑠𝑖</m:t>
                                </m:r>
                              </m:e>
                              <m:e>
                                <m:r>
                                  <a:rPr lang="fr-FR" sz="24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fr-FR" sz="2400" i="1">
                                    <a:latin typeface="Cambria Math" panose="02040503050406030204" pitchFamily="18" charset="0"/>
                                  </a:rPr>
                                  <m:t>≥0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D5C8C869-0EAD-EA43-AF3E-D7D5D6E20C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826" y="1431230"/>
                <a:ext cx="10525539" cy="4293291"/>
              </a:xfrm>
              <a:prstGeom prst="rect">
                <a:avLst/>
              </a:prstGeom>
              <a:blipFill>
                <a:blip r:embed="rId2"/>
                <a:stretch>
                  <a:fillRect l="-843" t="-1180" b="-5899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1930793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97C888-7DB0-A144-8F3D-23189552835D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57909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dirty="0"/>
              <a:t>3. Variables aléatoires continues.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D5C8C869-0EAD-EA43-AF3E-D7D5D6E20C31}"/>
                  </a:ext>
                </a:extLst>
              </p:cNvPr>
              <p:cNvSpPr txBox="1"/>
              <p:nvPr/>
            </p:nvSpPr>
            <p:spPr>
              <a:xfrm>
                <a:off x="844826" y="1431230"/>
                <a:ext cx="10525539" cy="41549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400" b="1" dirty="0"/>
                  <a:t>Loi exponentielle : application</a:t>
                </a:r>
              </a:p>
              <a:p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La loi exponentielle modélise la durée de vie d’un objet ou d’un phénomène “sans vieillissement“ ou “sans mémoire“.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Si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fr-FR" sz="2400" dirty="0"/>
                  <a:t> est une telle durée de vie, cette propriété se modélise par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ℙ</m:t>
                      </m:r>
                      <m:d>
                        <m:d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ℙ</m:t>
                      </m:r>
                      <m:d>
                        <m:d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fr-FR" sz="2400" dirty="0"/>
              </a:p>
              <a:p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Ainsi la probabilité que l’objet ait déjà vécu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fr-FR" sz="2400" dirty="0"/>
                  <a:t> unités de temps n’influe pas sur sa durée de vie future.</a:t>
                </a:r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D5C8C869-0EAD-EA43-AF3E-D7D5D6E20C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826" y="1431230"/>
                <a:ext cx="10525539" cy="4154984"/>
              </a:xfrm>
              <a:prstGeom prst="rect">
                <a:avLst/>
              </a:prstGeom>
              <a:blipFill>
                <a:blip r:embed="rId2"/>
                <a:stretch>
                  <a:fillRect l="-843" t="-1220" r="-120" b="-213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6632798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97C888-7DB0-A144-8F3D-23189552835D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57909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dirty="0"/>
              <a:t>3. Variables aléatoires continues.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D5C8C869-0EAD-EA43-AF3E-D7D5D6E20C31}"/>
                  </a:ext>
                </a:extLst>
              </p:cNvPr>
              <p:cNvSpPr txBox="1"/>
              <p:nvPr/>
            </p:nvSpPr>
            <p:spPr>
              <a:xfrm>
                <a:off x="844826" y="1431230"/>
                <a:ext cx="10525539" cy="37930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400" b="1" dirty="0"/>
                  <a:t>Loi exponentielle : application (suite)</a:t>
                </a:r>
              </a:p>
              <a:p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On peut démontrer que si une variable aléatoire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fr-FR" sz="2400" dirty="0"/>
                  <a:t> vérifie cette propriété de non vieillissement alors elle suit nécessairement une loi exponentielle de paramètre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𝔼</m:t>
                          </m:r>
                          <m:d>
                            <m:dPr>
                              <m:ctrlP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fr-FR" sz="2400" dirty="0"/>
              </a:p>
              <a:p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Exemples d’applications concrètes : durée de vie d’un atome radioactif, durée de vie d’un composant électronique, etc. </a:t>
                </a:r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D5C8C869-0EAD-EA43-AF3E-D7D5D6E20C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826" y="1431230"/>
                <a:ext cx="10525539" cy="3793090"/>
              </a:xfrm>
              <a:prstGeom prst="rect">
                <a:avLst/>
              </a:prstGeom>
              <a:blipFill>
                <a:blip r:embed="rId3"/>
                <a:stretch>
                  <a:fillRect l="-843" t="-1333" r="-964" b="-2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057420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97C888-7DB0-A144-8F3D-23189552835D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57909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dirty="0"/>
              <a:t>1. Définitions.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D5C8C869-0EAD-EA43-AF3E-D7D5D6E20C31}"/>
                  </a:ext>
                </a:extLst>
              </p:cNvPr>
              <p:cNvSpPr txBox="1"/>
              <p:nvPr/>
            </p:nvSpPr>
            <p:spPr>
              <a:xfrm>
                <a:off x="844826" y="1431230"/>
                <a:ext cx="10525539" cy="41549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400" b="1" dirty="0"/>
                  <a:t>Deux types possibles de variables aléatoires </a:t>
                </a:r>
              </a:p>
              <a:p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Une variable aléatoire est dite </a:t>
                </a:r>
                <a:r>
                  <a:rPr lang="fr-FR" sz="2400" b="1" dirty="0"/>
                  <a:t>discrète</a:t>
                </a:r>
                <a:r>
                  <a:rPr lang="fr-FR" sz="2400" dirty="0"/>
                  <a:t> si son support, </a:t>
                </a:r>
                <a:r>
                  <a:rPr lang="fr-FR" sz="2400" i="1" dirty="0"/>
                  <a:t>i.e.</a:t>
                </a:r>
                <a:r>
                  <a:rPr lang="fr-FR" sz="2400" dirty="0"/>
                  <a:t> l’ensemble des ses valeurs, est fini ou dénombrable.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Par exemple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fr-FR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begChr m:val="{"/>
                        <m:endChr m:val="}"/>
                        <m:ctrlPr>
                          <a:rPr lang="fr-FR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1,2,…</m:t>
                        </m:r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ℕ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ℤ</m:t>
                    </m:r>
                  </m:oMath>
                </a14:m>
                <a:r>
                  <a:rPr lang="fr-FR" sz="2400" dirty="0"/>
                  <a:t> etc.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Une variable aléatoire est dite </a:t>
                </a:r>
                <a:r>
                  <a:rPr lang="fr-FR" sz="2400" b="1" dirty="0"/>
                  <a:t>continue</a:t>
                </a:r>
                <a:r>
                  <a:rPr lang="fr-FR" sz="2400" dirty="0"/>
                  <a:t> si son support n’est ni fini ni dénombrable.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Par exemple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["/>
                        <m:ctrlPr>
                          <a:rPr lang="fr-FR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0;+∞</m:t>
                        </m:r>
                      </m:e>
                    </m:d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fr-FR" sz="2400" dirty="0"/>
                  <a:t> etc.</a:t>
                </a:r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D5C8C869-0EAD-EA43-AF3E-D7D5D6E20C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826" y="1431230"/>
                <a:ext cx="10525539" cy="4154984"/>
              </a:xfrm>
              <a:prstGeom prst="rect">
                <a:avLst/>
              </a:prstGeom>
              <a:blipFill>
                <a:blip r:embed="rId3"/>
                <a:stretch>
                  <a:fillRect l="-843" t="-1220" b="-243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Graphique 4" descr="Main ouverte avec un remplissage uni">
            <a:extLst>
              <a:ext uri="{FF2B5EF4-FFF2-40B4-BE49-F238E27FC236}">
                <a16:creationId xmlns:a16="http://schemas.microsoft.com/office/drawing/2014/main" id="{3BCE6D78-AD07-C449-828D-2713C57ACD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440000" y="5040000"/>
            <a:ext cx="1080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23073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97C888-7DB0-A144-8F3D-23189552835D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57909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dirty="0"/>
              <a:t>3. Variables aléatoires continues.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D5C8C869-0EAD-EA43-AF3E-D7D5D6E20C31}"/>
                  </a:ext>
                </a:extLst>
              </p:cNvPr>
              <p:cNvSpPr txBox="1"/>
              <p:nvPr/>
            </p:nvSpPr>
            <p:spPr>
              <a:xfrm>
                <a:off x="844826" y="1431230"/>
                <a:ext cx="10525539" cy="35933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400" b="1" dirty="0"/>
                  <a:t>Loi normale : définition</a:t>
                </a:r>
              </a:p>
              <a:p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Soient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fr-FR" sz="2400" dirty="0"/>
                  <a:t> et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fr-FR" sz="2400" dirty="0"/>
                  <a:t> tel que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fr-FR" sz="2400" dirty="0"/>
                  <a:t>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Une variable aléatoire </a:t>
                </a:r>
                <a14:m>
                  <m:oMath xmlns:m="http://schemas.openxmlformats.org/officeDocument/2006/math">
                    <m:r>
                      <a:rPr lang="fr-FR" sz="2400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fr-FR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sz="2400" dirty="0"/>
                  <a:t>suit la </a:t>
                </a:r>
                <a:r>
                  <a:rPr lang="fr-FR" sz="2400" b="1" dirty="0"/>
                  <a:t>loi normale </a:t>
                </a:r>
                <a:r>
                  <a:rPr lang="fr-FR" sz="2400" dirty="0"/>
                  <a:t>de paramètres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fr-FR" sz="2400" dirty="0"/>
                  <a:t> et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fr-FR" sz="2400" dirty="0"/>
                  <a:t>, notée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fr-FR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fr-FR" sz="2400" dirty="0"/>
                  <a:t>, si et seulement si </a:t>
                </a:r>
                <a14:m>
                  <m:oMath xmlns:m="http://schemas.openxmlformats.org/officeDocument/2006/math">
                    <m:r>
                      <a:rPr lang="fr-FR" sz="2400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fr-FR" sz="2400" dirty="0"/>
                  <a:t> admet pour densité la fonction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</m:oMath>
                </a14:m>
                <a:r>
                  <a:rPr lang="fr-FR" sz="2400" dirty="0"/>
                  <a:t> suivante</a:t>
                </a:r>
              </a:p>
              <a:p>
                <a:endParaRPr lang="fr-FR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d>
                        <m:dPr>
                          <m:ctrlPr>
                            <a:rPr lang="fr-FR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  <m:rad>
                            <m:radPr>
                              <m:degHide m:val="on"/>
                              <m:ctrlP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</m:rad>
                        </m:den>
                      </m:f>
                      <m:sSup>
                        <m:sSup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p>
                            <m:sSupPr>
                              <m:ctrlP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fr-FR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fr-FR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fr-FR" sz="24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fr-FR" sz="24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fr-FR" sz="2400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num>
                                    <m:den>
                                      <m:r>
                                        <a:rPr lang="fr-FR" sz="2400" b="0" i="1" smtClean="0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sup>
                      </m:sSup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D5C8C869-0EAD-EA43-AF3E-D7D5D6E20C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826" y="1431230"/>
                <a:ext cx="10525539" cy="3593356"/>
              </a:xfrm>
              <a:prstGeom prst="rect">
                <a:avLst/>
              </a:prstGeom>
              <a:blipFill>
                <a:blip r:embed="rId2"/>
                <a:stretch>
                  <a:fillRect l="-843" t="-140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Graphique 4" descr="Distribution normale avec un remplissage uni">
            <a:extLst>
              <a:ext uri="{FF2B5EF4-FFF2-40B4-BE49-F238E27FC236}">
                <a16:creationId xmlns:a16="http://schemas.microsoft.com/office/drawing/2014/main" id="{C18563E8-D891-FC47-86C1-86666EA051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40000" y="5040000"/>
            <a:ext cx="1080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76570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97C888-7DB0-A144-8F3D-23189552835D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57909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dirty="0"/>
              <a:t>3. Variables aléatoires continues.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D5C8C869-0EAD-EA43-AF3E-D7D5D6E20C31}"/>
              </a:ext>
            </a:extLst>
          </p:cNvPr>
          <p:cNvSpPr txBox="1"/>
          <p:nvPr/>
        </p:nvSpPr>
        <p:spPr>
          <a:xfrm>
            <a:off x="844826" y="1431230"/>
            <a:ext cx="105255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Loi normale : visualisation de la densité pour différentes valeurs des paramètres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D32366F7-C6A8-3443-9143-F619D5862E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6000" y="2520000"/>
            <a:ext cx="7200000" cy="3762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66625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97C888-7DB0-A144-8F3D-23189552835D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57909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dirty="0"/>
              <a:t>3. Variables aléatoires continues.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D5C8C869-0EAD-EA43-AF3E-D7D5D6E20C31}"/>
                  </a:ext>
                </a:extLst>
              </p:cNvPr>
              <p:cNvSpPr txBox="1"/>
              <p:nvPr/>
            </p:nvSpPr>
            <p:spPr>
              <a:xfrm>
                <a:off x="844826" y="1431230"/>
                <a:ext cx="10525539" cy="38307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400" b="1" dirty="0"/>
                  <a:t>Loi normale : caractéristiques</a:t>
                </a:r>
              </a:p>
              <a:p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Soient </a:t>
                </a:r>
                <a14:m>
                  <m:oMath xmlns:m="http://schemas.openxmlformats.org/officeDocument/2006/math">
                    <m:r>
                      <a:rPr lang="fr-FR" sz="2400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fr-FR" sz="2400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fr-FR" sz="2400" i="1">
                        <a:latin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fr-FR" sz="2400" dirty="0"/>
                  <a:t> et </a:t>
                </a:r>
                <a14:m>
                  <m:oMath xmlns:m="http://schemas.openxmlformats.org/officeDocument/2006/math">
                    <m:r>
                      <a:rPr lang="fr-FR" sz="2400" i="1">
                        <a:latin typeface="Cambria Math" panose="02040503050406030204" pitchFamily="18" charset="0"/>
                      </a:rPr>
                      <m:t>𝜎</m:t>
                    </m:r>
                    <m:r>
                      <a:rPr lang="fr-FR" sz="2400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fr-FR" sz="2400" i="1">
                        <a:latin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fr-FR" sz="2400" dirty="0"/>
                  <a:t> tel que </a:t>
                </a:r>
                <a14:m>
                  <m:oMath xmlns:m="http://schemas.openxmlformats.org/officeDocument/2006/math">
                    <m:r>
                      <a:rPr lang="fr-FR" sz="2400" i="1">
                        <a:latin typeface="Cambria Math" panose="02040503050406030204" pitchFamily="18" charset="0"/>
                      </a:rPr>
                      <m:t>𝜎</m:t>
                    </m:r>
                    <m:r>
                      <a:rPr lang="fr-FR" sz="2400" i="1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fr-FR" sz="2400" dirty="0"/>
                  <a:t>. Soit </a:t>
                </a:r>
                <a14:m>
                  <m:oMath xmlns:m="http://schemas.openxmlformats.org/officeDocument/2006/math">
                    <m:r>
                      <a:rPr lang="fr-FR" sz="2400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fr-FR" sz="2400" dirty="0"/>
                  <a:t> une variable aléatoire de loi </a:t>
                </a:r>
                <a14:m>
                  <m:oMath xmlns:m="http://schemas.openxmlformats.org/officeDocument/2006/math">
                    <m:r>
                      <a:rPr lang="fr-FR" sz="2400" i="1">
                        <a:latin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fr-FR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fr-FR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sz="2400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fr-FR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fr-FR" sz="2400" dirty="0"/>
                  <a:t>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On a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i="1"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m:rPr>
                          <m:aln/>
                        </m:rPr>
                        <a:rPr lang="fr-FR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fr-FR" sz="2400" i="1">
                          <a:latin typeface="Cambria Math" panose="02040503050406030204" pitchFamily="18" charset="0"/>
                        </a:rPr>
                        <m:t>  </m:t>
                      </m:r>
                      <m:r>
                        <a:rPr lang="fr-FR" sz="2400" i="1">
                          <a:latin typeface="Cambria Math" panose="02040503050406030204" pitchFamily="18" charset="0"/>
                        </a:rPr>
                        <m:t>𝕍</m:t>
                      </m:r>
                      <m:d>
                        <m:d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m:rPr>
                          <m:aln/>
                        </m:rPr>
                        <a:rPr lang="fr-FR" sz="24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À noter qu’il n’existe pas d’expression à l’aide des fonctions usuelles de la fonction de répartition de la loi normale.</a:t>
                </a:r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D5C8C869-0EAD-EA43-AF3E-D7D5D6E20C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826" y="1431230"/>
                <a:ext cx="10525539" cy="3830729"/>
              </a:xfrm>
              <a:prstGeom prst="rect">
                <a:avLst/>
              </a:prstGeom>
              <a:blipFill>
                <a:blip r:embed="rId2"/>
                <a:stretch>
                  <a:fillRect l="-843" t="-1320" b="-231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5902418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97C888-7DB0-A144-8F3D-23189552835D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57909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dirty="0"/>
              <a:t>3. Variables aléatoires continues.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D5C8C869-0EAD-EA43-AF3E-D7D5D6E20C31}"/>
              </a:ext>
            </a:extLst>
          </p:cNvPr>
          <p:cNvSpPr txBox="1"/>
          <p:nvPr/>
        </p:nvSpPr>
        <p:spPr>
          <a:xfrm>
            <a:off x="844826" y="1431230"/>
            <a:ext cx="1052553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Loi normale : applications</a:t>
            </a:r>
          </a:p>
          <a:p>
            <a:endParaRPr lang="fr-FR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/>
              <a:t>La loi normale intervient dans la modélisation d’une variable qui résulte de l’addition de nombreuses causes indépendantes de même ordre de grandeur.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/>
              <a:t>De nombreuses données biométriques sont par exemple ainsi modélisables : taille, poids, quotient intellectuel, etc.</a:t>
            </a:r>
          </a:p>
        </p:txBody>
      </p:sp>
      <p:pic>
        <p:nvPicPr>
          <p:cNvPr id="5" name="Graphique 4" descr="Perte de poids avec un remplissage uni">
            <a:extLst>
              <a:ext uri="{FF2B5EF4-FFF2-40B4-BE49-F238E27FC236}">
                <a16:creationId xmlns:a16="http://schemas.microsoft.com/office/drawing/2014/main" id="{228E3151-2E57-534A-871B-7113B7E1B9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40000" y="5040000"/>
            <a:ext cx="1080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26712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97C888-7DB0-A144-8F3D-23189552835D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57909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dirty="0"/>
              <a:t>3. Variables aléatoires continues.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D5C8C869-0EAD-EA43-AF3E-D7D5D6E20C31}"/>
                  </a:ext>
                </a:extLst>
              </p:cNvPr>
              <p:cNvSpPr txBox="1"/>
              <p:nvPr/>
            </p:nvSpPr>
            <p:spPr>
              <a:xfrm>
                <a:off x="844826" y="1431230"/>
                <a:ext cx="1052553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400" b="1" dirty="0"/>
                  <a:t>Loi normale centrée réduite : loi normale de paramètres </a:t>
                </a:r>
                <a14:m>
                  <m:oMath xmlns:m="http://schemas.openxmlformats.org/officeDocument/2006/math">
                    <m:r>
                      <a:rPr lang="fr-FR" sz="2400" b="1" i="1" smtClean="0">
                        <a:latin typeface="Cambria Math" panose="02040503050406030204" pitchFamily="18" charset="0"/>
                      </a:rPr>
                      <m:t>𝒎</m:t>
                    </m:r>
                    <m:r>
                      <a:rPr lang="fr-FR" sz="24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sz="2400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fr-FR" sz="2400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fr-FR" sz="2400" b="1" i="1" smtClean="0">
                        <a:latin typeface="Cambria Math" panose="02040503050406030204" pitchFamily="18" charset="0"/>
                      </a:rPr>
                      <m:t>𝝈</m:t>
                    </m:r>
                    <m:r>
                      <a:rPr lang="fr-FR" sz="24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sz="2400" b="1" i="1" smtClean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endParaRPr lang="fr-FR" sz="2400" b="1" dirty="0"/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D5C8C869-0EAD-EA43-AF3E-D7D5D6E20C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826" y="1431230"/>
                <a:ext cx="10525539" cy="461665"/>
              </a:xfrm>
              <a:prstGeom prst="rect">
                <a:avLst/>
              </a:prstGeom>
              <a:blipFill>
                <a:blip r:embed="rId2"/>
                <a:stretch>
                  <a:fillRect l="-843" t="-7895" b="-2631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age 4">
            <a:extLst>
              <a:ext uri="{FF2B5EF4-FFF2-40B4-BE49-F238E27FC236}">
                <a16:creationId xmlns:a16="http://schemas.microsoft.com/office/drawing/2014/main" id="{1EB6C1A4-EA36-9844-9F7E-0848A42B57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6000" y="2520000"/>
            <a:ext cx="7200000" cy="3759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05747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97C888-7DB0-A144-8F3D-23189552835D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57909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dirty="0"/>
              <a:t>3. Variables aléatoires continues.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D5C8C869-0EAD-EA43-AF3E-D7D5D6E20C31}"/>
                  </a:ext>
                </a:extLst>
              </p:cNvPr>
              <p:cNvSpPr txBox="1"/>
              <p:nvPr/>
            </p:nvSpPr>
            <p:spPr>
              <a:xfrm>
                <a:off x="844826" y="1431230"/>
                <a:ext cx="10525539" cy="41077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400" b="1" dirty="0"/>
                  <a:t>Lois normales : propriété</a:t>
                </a:r>
              </a:p>
              <a:p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Soient </a:t>
                </a:r>
                <a14:m>
                  <m:oMath xmlns:m="http://schemas.openxmlformats.org/officeDocument/2006/math">
                    <m:r>
                      <a:rPr lang="fr-FR" sz="2400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fr-FR" sz="2400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fr-FR" sz="2400" i="1">
                        <a:latin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fr-FR" sz="2400" dirty="0"/>
                  <a:t> et </a:t>
                </a:r>
                <a14:m>
                  <m:oMath xmlns:m="http://schemas.openxmlformats.org/officeDocument/2006/math">
                    <m:r>
                      <a:rPr lang="fr-FR" sz="2400" i="1">
                        <a:latin typeface="Cambria Math" panose="02040503050406030204" pitchFamily="18" charset="0"/>
                      </a:rPr>
                      <m:t>𝜎</m:t>
                    </m:r>
                    <m:r>
                      <a:rPr lang="fr-FR" sz="2400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fr-FR" sz="2400" i="1">
                        <a:latin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fr-FR" sz="2400" dirty="0"/>
                  <a:t> tel que </a:t>
                </a:r>
                <a14:m>
                  <m:oMath xmlns:m="http://schemas.openxmlformats.org/officeDocument/2006/math">
                    <m:r>
                      <a:rPr lang="fr-FR" sz="2400" i="1">
                        <a:latin typeface="Cambria Math" panose="02040503050406030204" pitchFamily="18" charset="0"/>
                      </a:rPr>
                      <m:t>𝜎</m:t>
                    </m:r>
                    <m:r>
                      <a:rPr lang="fr-FR" sz="2400" i="1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fr-FR" sz="2400" dirty="0"/>
                  <a:t>. Soit </a:t>
                </a:r>
                <a14:m>
                  <m:oMath xmlns:m="http://schemas.openxmlformats.org/officeDocument/2006/math">
                    <m:r>
                      <a:rPr lang="fr-FR" sz="2400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fr-FR" sz="2400" dirty="0"/>
                  <a:t> une variable aléatoire de loi </a:t>
                </a:r>
                <a14:m>
                  <m:oMath xmlns:m="http://schemas.openxmlformats.org/officeDocument/2006/math">
                    <m:r>
                      <a:rPr lang="fr-FR" sz="2400" i="1">
                        <a:latin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fr-FR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fr-FR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sz="2400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fr-FR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fr-FR" sz="2400" dirty="0"/>
                  <a:t>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Alors la variable aléatoire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fr-FR" sz="2400" dirty="0"/>
                  <a:t> définie par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num>
                        <m:den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den>
                      </m:f>
                    </m:oMath>
                  </m:oMathPara>
                </a14:m>
                <a:endParaRPr lang="fr-FR" sz="2400" dirty="0"/>
              </a:p>
              <a:p>
                <a:endParaRPr lang="fr-FR" sz="2400" dirty="0"/>
              </a:p>
              <a:p>
                <a:pPr lvl="1"/>
                <a:r>
                  <a:rPr lang="fr-FR" sz="2400" dirty="0"/>
                  <a:t>suit une loi normale centrée réduite </a:t>
                </a:r>
                <a14:m>
                  <m:oMath xmlns:m="http://schemas.openxmlformats.org/officeDocument/2006/math">
                    <m:r>
                      <a:rPr lang="fr-FR" sz="2400" i="1">
                        <a:latin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fr-FR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r>
                  <a:rPr lang="fr-FR" sz="2400" dirty="0"/>
                  <a:t>. </a:t>
                </a:r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D5C8C869-0EAD-EA43-AF3E-D7D5D6E20C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826" y="1431230"/>
                <a:ext cx="10525539" cy="4107728"/>
              </a:xfrm>
              <a:prstGeom prst="rect">
                <a:avLst/>
              </a:prstGeom>
              <a:blipFill>
                <a:blip r:embed="rId3"/>
                <a:stretch>
                  <a:fillRect l="-843" t="-1231" b="-246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3260654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97C888-7DB0-A144-8F3D-23189552835D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57909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dirty="0"/>
              <a:t>3. Variables aléatoires continues.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D5C8C869-0EAD-EA43-AF3E-D7D5D6E20C31}"/>
              </a:ext>
            </a:extLst>
          </p:cNvPr>
          <p:cNvSpPr txBox="1"/>
          <p:nvPr/>
        </p:nvSpPr>
        <p:spPr>
          <a:xfrm>
            <a:off x="844826" y="1431230"/>
            <a:ext cx="105255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Loi normale centrée réduite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C9169DB-43AF-C345-B056-9C884BDC97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7174" y="2169894"/>
            <a:ext cx="3600000" cy="187964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416FE0C2-8E0F-A54B-BB16-0BF0484E6C1A}"/>
                  </a:ext>
                </a:extLst>
              </p:cNvPr>
              <p:cNvSpPr txBox="1"/>
              <p:nvPr/>
            </p:nvSpPr>
            <p:spPr>
              <a:xfrm>
                <a:off x="844826" y="2169894"/>
                <a:ext cx="6354760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400" dirty="0"/>
                  <a:t>Si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fr-FR" sz="2400" b="0" dirty="0"/>
                  <a:t> suit une loi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fr-FR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r>
                  <a:rPr lang="fr-FR" sz="2400" b="0" dirty="0"/>
                  <a:t> :</a:t>
                </a:r>
              </a:p>
              <a:p>
                <a:endParaRPr lang="fr-FR" sz="2400" b="0" i="1" dirty="0">
                  <a:latin typeface="Cambria Math" panose="020405030504060302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fr-FR" sz="2400" b="0" i="1" dirty="0" smtClean="0">
                        <a:latin typeface="Cambria Math" panose="02040503050406030204" pitchFamily="18" charset="0"/>
                      </a:rPr>
                      <m:t>68%</m:t>
                    </m:r>
                  </m:oMath>
                </a14:m>
                <a:r>
                  <a:rPr lang="fr-FR" sz="2400" dirty="0"/>
                  <a:t> des valeurs de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fr-FR" sz="2400" dirty="0"/>
                  <a:t> sont dans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fr-FR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−1;1</m:t>
                        </m:r>
                      </m:e>
                    </m:d>
                  </m:oMath>
                </a14:m>
                <a:r>
                  <a:rPr lang="fr-FR" sz="2400" dirty="0"/>
                  <a:t>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fr-FR" sz="2400" b="0" i="1" dirty="0" smtClean="0">
                        <a:latin typeface="Cambria Math" panose="02040503050406030204" pitchFamily="18" charset="0"/>
                      </a:rPr>
                      <m:t>95</m:t>
                    </m:r>
                    <m:r>
                      <a:rPr lang="fr-FR" sz="2400" i="1" dirty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r>
                  <a:rPr lang="fr-FR" sz="2400" dirty="0"/>
                  <a:t> des valeurs de </a:t>
                </a:r>
                <a14:m>
                  <m:oMath xmlns:m="http://schemas.openxmlformats.org/officeDocument/2006/math">
                    <m:r>
                      <a:rPr lang="fr-FR" sz="2400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fr-FR" sz="2400" dirty="0"/>
                  <a:t> sont dans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fr-FR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1,96</m:t>
                        </m:r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1,96</m:t>
                        </m:r>
                      </m:e>
                    </m:d>
                  </m:oMath>
                </a14:m>
                <a:r>
                  <a:rPr lang="fr-FR" sz="2400" dirty="0"/>
                  <a:t>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fr-FR" sz="2400" i="1" dirty="0">
                        <a:latin typeface="Cambria Math" panose="02040503050406030204" pitchFamily="18" charset="0"/>
                      </a:rPr>
                      <m:t>9</m:t>
                    </m:r>
                    <m:r>
                      <a:rPr lang="fr-FR" sz="2400" b="0" i="1" dirty="0" smtClean="0">
                        <a:latin typeface="Cambria Math" panose="02040503050406030204" pitchFamily="18" charset="0"/>
                      </a:rPr>
                      <m:t>9</m:t>
                    </m:r>
                    <m:r>
                      <a:rPr lang="fr-FR" sz="2400" i="1" dirty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r>
                  <a:rPr lang="fr-FR" sz="2400" dirty="0"/>
                  <a:t> des valeurs de </a:t>
                </a:r>
                <a14:m>
                  <m:oMath xmlns:m="http://schemas.openxmlformats.org/officeDocument/2006/math">
                    <m:r>
                      <a:rPr lang="fr-FR" sz="2400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fr-FR" sz="2400" dirty="0"/>
                  <a:t> sont dans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fr-FR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2,58</m:t>
                        </m:r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2,58</m:t>
                        </m:r>
                      </m:e>
                    </m:d>
                  </m:oMath>
                </a14:m>
                <a:r>
                  <a:rPr lang="fr-FR" sz="2400" dirty="0"/>
                  <a:t>.</a:t>
                </a:r>
              </a:p>
            </p:txBody>
          </p:sp>
        </mc:Choice>
        <mc:Fallback xmlns=""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416FE0C2-8E0F-A54B-BB16-0BF0484E6C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826" y="2169894"/>
                <a:ext cx="6354760" cy="1938992"/>
              </a:xfrm>
              <a:prstGeom prst="rect">
                <a:avLst/>
              </a:prstGeom>
              <a:blipFill>
                <a:blip r:embed="rId3"/>
                <a:stretch>
                  <a:fillRect l="-1397" t="-1299" r="-1597" b="-649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Image 5">
            <a:extLst>
              <a:ext uri="{FF2B5EF4-FFF2-40B4-BE49-F238E27FC236}">
                <a16:creationId xmlns:a16="http://schemas.microsoft.com/office/drawing/2014/main" id="{34811628-20E4-4E4A-8206-1D75A6BD8D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9200" y="4485600"/>
            <a:ext cx="3600000" cy="1879646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0568022D-2F5E-124C-BEEE-5B7B6C0EA1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47200" y="4485600"/>
            <a:ext cx="3600000" cy="1879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61123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97C888-7DB0-A144-8F3D-23189552835D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57909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dirty="0"/>
              <a:t>3. Variables aléatoires continues.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D5C8C869-0EAD-EA43-AF3E-D7D5D6E20C31}"/>
                  </a:ext>
                </a:extLst>
              </p:cNvPr>
              <p:cNvSpPr txBox="1"/>
              <p:nvPr/>
            </p:nvSpPr>
            <p:spPr>
              <a:xfrm>
                <a:off x="844826" y="1431230"/>
                <a:ext cx="10525539" cy="37856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400" b="1" dirty="0"/>
                  <a:t>Lois normales : remarque</a:t>
                </a:r>
              </a:p>
              <a:p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On a un résultat similaire au précédent pour toute loi normale.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Si </a:t>
                </a:r>
                <a14:m>
                  <m:oMath xmlns:m="http://schemas.openxmlformats.org/officeDocument/2006/math">
                    <m:r>
                      <a:rPr lang="fr-FR" sz="2400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fr-FR" sz="2400" dirty="0"/>
                  <a:t> suit une loi </a:t>
                </a:r>
                <a14:m>
                  <m:oMath xmlns:m="http://schemas.openxmlformats.org/officeDocument/2006/math">
                    <m:r>
                      <a:rPr lang="fr-FR" sz="2400" i="1">
                        <a:latin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fr-FR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fr-FR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fr-FR" sz="2400" dirty="0"/>
                  <a:t> :</a:t>
                </a:r>
              </a:p>
              <a:p>
                <a:endParaRPr lang="fr-FR" sz="2400" i="1" dirty="0">
                  <a:latin typeface="Cambria Math" panose="02040503050406030204" pitchFamily="18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fr-FR" sz="2400" i="1" dirty="0">
                        <a:latin typeface="Cambria Math" panose="02040503050406030204" pitchFamily="18" charset="0"/>
                      </a:rPr>
                      <m:t>68%</m:t>
                    </m:r>
                  </m:oMath>
                </a14:m>
                <a:r>
                  <a:rPr lang="fr-FR" sz="2400" dirty="0"/>
                  <a:t> des valeurs de </a:t>
                </a:r>
                <a14:m>
                  <m:oMath xmlns:m="http://schemas.openxmlformats.org/officeDocument/2006/math">
                    <m:r>
                      <a:rPr lang="fr-FR" sz="2400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fr-FR" sz="2400" dirty="0"/>
                  <a:t> sont dans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fr-FR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</m:d>
                  </m:oMath>
                </a14:m>
                <a:r>
                  <a:rPr lang="fr-FR" sz="2400" dirty="0"/>
                  <a:t>.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fr-FR" sz="2400" i="1" dirty="0">
                        <a:latin typeface="Cambria Math" panose="02040503050406030204" pitchFamily="18" charset="0"/>
                      </a:rPr>
                      <m:t>95%</m:t>
                    </m:r>
                  </m:oMath>
                </a14:m>
                <a:r>
                  <a:rPr lang="fr-FR" sz="2400" dirty="0"/>
                  <a:t> des valeurs de </a:t>
                </a:r>
                <a14:m>
                  <m:oMath xmlns:m="http://schemas.openxmlformats.org/officeDocument/2006/math">
                    <m:r>
                      <a:rPr lang="fr-FR" sz="2400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fr-FR" sz="2400" dirty="0"/>
                  <a:t> sont dans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fr-FR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−1,96</m:t>
                        </m:r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+1,96</m:t>
                        </m:r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</m:d>
                  </m:oMath>
                </a14:m>
                <a:r>
                  <a:rPr lang="fr-FR" sz="2400" dirty="0"/>
                  <a:t>.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fr-FR" sz="2400" i="1" dirty="0">
                        <a:latin typeface="Cambria Math" panose="02040503050406030204" pitchFamily="18" charset="0"/>
                      </a:rPr>
                      <m:t>99%</m:t>
                    </m:r>
                  </m:oMath>
                </a14:m>
                <a:r>
                  <a:rPr lang="fr-FR" sz="2400" dirty="0"/>
                  <a:t> des valeurs de </a:t>
                </a:r>
                <a14:m>
                  <m:oMath xmlns:m="http://schemas.openxmlformats.org/officeDocument/2006/math">
                    <m:r>
                      <a:rPr lang="fr-FR" sz="2400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fr-FR" sz="2400" dirty="0"/>
                  <a:t> sont dans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fr-FR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−2,58</m:t>
                        </m:r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+2,58</m:t>
                        </m:r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</m:d>
                  </m:oMath>
                </a14:m>
                <a:r>
                  <a:rPr lang="fr-FR" sz="2400" dirty="0"/>
                  <a:t>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D5C8C869-0EAD-EA43-AF3E-D7D5D6E20C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826" y="1431230"/>
                <a:ext cx="10525539" cy="3785652"/>
              </a:xfrm>
              <a:prstGeom prst="rect">
                <a:avLst/>
              </a:prstGeom>
              <a:blipFill>
                <a:blip r:embed="rId2"/>
                <a:stretch>
                  <a:fillRect l="-843" t="-133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1809327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97C888-7DB0-A144-8F3D-23189552835D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57909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dirty="0"/>
              <a:t>3. Variables aléatoires continues.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D5C8C869-0EAD-EA43-AF3E-D7D5D6E20C31}"/>
                  </a:ext>
                </a:extLst>
              </p:cNvPr>
              <p:cNvSpPr txBox="1"/>
              <p:nvPr/>
            </p:nvSpPr>
            <p:spPr>
              <a:xfrm>
                <a:off x="844826" y="1431230"/>
                <a:ext cx="10525539" cy="43424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400" b="1" dirty="0"/>
                  <a:t>Loi du khi-deux : définition</a:t>
                </a:r>
              </a:p>
              <a:p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Soit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fr-FR" sz="2400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ℕ</m:t>
                    </m:r>
                  </m:oMath>
                </a14:m>
                <a:r>
                  <a:rPr lang="fr-FR" sz="2400" dirty="0"/>
                  <a:t> tel que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fr-FR" sz="2400" i="1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fr-FR" sz="2400" dirty="0"/>
                  <a:t>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Une variable aléatoire </a:t>
                </a:r>
                <a14:m>
                  <m:oMath xmlns:m="http://schemas.openxmlformats.org/officeDocument/2006/math">
                    <m:r>
                      <a:rPr lang="fr-FR" sz="2400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fr-FR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sz="2400" dirty="0"/>
                  <a:t>suit la </a:t>
                </a:r>
                <a:r>
                  <a:rPr lang="fr-FR" sz="2400" b="1" dirty="0"/>
                  <a:t>loi du khi-deux </a:t>
                </a:r>
                <a:r>
                  <a:rPr lang="fr-FR" sz="2400" dirty="0"/>
                  <a:t>à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fr-FR" sz="2400" dirty="0"/>
                  <a:t> degrés de liberté, notée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fr-FR" sz="24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χ</m:t>
                        </m:r>
                      </m:e>
                      <m:sup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d>
                      <m:dPr>
                        <m:ctrlPr>
                          <a:rPr lang="fr-FR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</m:oMath>
                </a14:m>
                <a:r>
                  <a:rPr lang="fr-FR" sz="2400" dirty="0"/>
                  <a:t>, si et seulement si </a:t>
                </a:r>
                <a14:m>
                  <m:oMath xmlns:m="http://schemas.openxmlformats.org/officeDocument/2006/math">
                    <m:r>
                      <a:rPr lang="fr-FR" sz="2400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fr-FR" sz="2400" dirty="0"/>
                  <a:t> admet pour densité la fonction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</m:oMath>
                </a14:m>
                <a:r>
                  <a:rPr lang="fr-FR" sz="2400" dirty="0"/>
                  <a:t> suivante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d>
                        <m:dPr>
                          <m:ctrlPr>
                            <a:rPr lang="fr-FR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fr-FR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fr-FR" sz="2400" b="0" i="1" smtClean="0">
                                    <a:latin typeface="Cambria Math" panose="02040503050406030204" pitchFamily="18" charset="0"/>
                                  </a:rPr>
                                  <m:t>𝑠𝑖</m:t>
                                </m:r>
                              </m:e>
                              <m:e>
                                <m:r>
                                  <a:rPr lang="fr-FR" sz="24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fr-FR" sz="2400" b="0" i="1" smtClean="0">
                                    <a:latin typeface="Cambria Math" panose="02040503050406030204" pitchFamily="18" charset="0"/>
                                  </a:rPr>
                                  <m:t>≤0</m:t>
                                </m:r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fr-FR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fr-FR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fr-FR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fr-FR" sz="24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  <m:sup>
                                        <m:f>
                                          <m:fPr>
                                            <m:ctrlPr>
                                              <a:rPr lang="fr-FR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fr-FR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num>
                                          <m:den>
                                            <m:r>
                                              <a:rPr lang="fr-FR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den>
                                        </m:f>
                                      </m:sup>
                                    </m:sSup>
                                    <m:r>
                                      <m:rPr>
                                        <m:sty m:val="p"/>
                                      </m:rPr>
                                      <a:rPr lang="fr-FR" sz="2400" b="0" i="0" smtClean="0">
                                        <a:latin typeface="Cambria Math" panose="02040503050406030204" pitchFamily="18" charset="0"/>
                                      </a:rPr>
                                      <m:t>Γ</m:t>
                                    </m:r>
                                    <m:d>
                                      <m:dPr>
                                        <m:ctrlPr>
                                          <a:rPr lang="fr-FR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fr-FR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fr-FR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num>
                                          <m:den>
                                            <m:r>
                                              <a:rPr lang="fr-FR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den>
                                        </m:f>
                                      </m:e>
                                    </m:d>
                                  </m:den>
                                </m:f>
                                <m:sSup>
                                  <m:sSupPr>
                                    <m:ctrlPr>
                                      <a:rPr lang="fr-FR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FR" sz="24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p>
                                    <m:f>
                                      <m:fPr>
                                        <m:ctrlPr>
                                          <a:rPr lang="fr-FR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fr-FR" sz="2400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num>
                                      <m:den>
                                        <m:r>
                                          <a:rPr lang="fr-FR" sz="24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r>
                                      <a:rPr lang="fr-FR" sz="2400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lang="fr-FR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FR" sz="2400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fr-FR" sz="24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f>
                                      <m:fPr>
                                        <m:ctrlPr>
                                          <a:rPr lang="fr-FR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fr-FR" sz="2400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num>
                                      <m:den>
                                        <m:r>
                                          <a:rPr lang="fr-FR" sz="24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sup>
                                </m:sSup>
                              </m:e>
                              <m:e>
                                <m:r>
                                  <a:rPr lang="fr-FR" sz="2400" b="0" i="1" smtClean="0">
                                    <a:latin typeface="Cambria Math" panose="02040503050406030204" pitchFamily="18" charset="0"/>
                                  </a:rPr>
                                  <m:t>𝑠𝑖</m:t>
                                </m:r>
                              </m:e>
                              <m:e>
                                <m:r>
                                  <a:rPr lang="fr-FR" sz="24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fr-FR" sz="2400" b="0" i="1" smtClean="0">
                                    <a:latin typeface="Cambria Math" panose="02040503050406030204" pitchFamily="18" charset="0"/>
                                  </a:rPr>
                                  <m:t>&gt;0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D5C8C869-0EAD-EA43-AF3E-D7D5D6E20C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826" y="1431230"/>
                <a:ext cx="10525539" cy="4342471"/>
              </a:xfrm>
              <a:prstGeom prst="rect">
                <a:avLst/>
              </a:prstGeom>
              <a:blipFill>
                <a:blip r:embed="rId2"/>
                <a:stretch>
                  <a:fillRect l="-843" t="-116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7944650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97C888-7DB0-A144-8F3D-23189552835D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57909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dirty="0"/>
              <a:t>3. Variables aléatoires continues.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D5C8C869-0EAD-EA43-AF3E-D7D5D6E20C31}"/>
                  </a:ext>
                </a:extLst>
              </p:cNvPr>
              <p:cNvSpPr txBox="1"/>
              <p:nvPr/>
            </p:nvSpPr>
            <p:spPr>
              <a:xfrm>
                <a:off x="844826" y="1431230"/>
                <a:ext cx="10525539" cy="42966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400" b="1" dirty="0"/>
                  <a:t>Loi du khi-deux : définition (suite)</a:t>
                </a:r>
              </a:p>
              <a:p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La formule précédente fait référence à la fonction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sz="2400" b="0" i="0" smtClean="0">
                        <a:latin typeface="Cambria Math" panose="02040503050406030204" pitchFamily="18" charset="0"/>
                      </a:rPr>
                      <m:t>Γ</m:t>
                    </m:r>
                  </m:oMath>
                </a14:m>
                <a:r>
                  <a:rPr lang="fr-FR" sz="2400" dirty="0"/>
                  <a:t> définie sur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fr-FR" sz="24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b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  <m:sup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bSup>
                  </m:oMath>
                </a14:m>
                <a:r>
                  <a:rPr lang="fr-FR" sz="2400" dirty="0"/>
                  <a:t> par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fr-FR" sz="2400" b="0" i="0" smtClean="0">
                          <a:latin typeface="Cambria Math" panose="02040503050406030204" pitchFamily="18" charset="0"/>
                        </a:rPr>
                        <m:t>Γ</m:t>
                      </m:r>
                      <m:d>
                        <m:d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+∞</m:t>
                          </m:r>
                        </m:sup>
                        <m:e>
                          <m:sSup>
                            <m:sSupPr>
                              <m:ctrlP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sSup>
                            <m:sSupPr>
                              <m:ctrlP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nary>
                    </m:oMath>
                  </m:oMathPara>
                </a14:m>
                <a:endParaRPr lang="fr-FR" sz="2400" dirty="0"/>
              </a:p>
              <a:p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Une autre fonction utile dans la suite sera la fonction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fr-FR" sz="2400" dirty="0"/>
                  <a:t> définie sur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fr-FR" sz="24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b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  <m:sup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bSup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×</m:t>
                    </m:r>
                    <m:sSubSup>
                      <m:sSubSupPr>
                        <m:ctrlPr>
                          <a:rPr lang="fr-FR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b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  <m:sup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bSup>
                  </m:oMath>
                </a14:m>
                <a:r>
                  <a:rPr lang="fr-FR" sz="2400" dirty="0"/>
                  <a:t> par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i="1">
                          <a:latin typeface="Cambria Math" panose="02040503050406030204" pitchFamily="18" charset="0"/>
                        </a:rPr>
                        <m:t>𝛾</m:t>
                      </m:r>
                      <m:d>
                        <m:d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fr-FR" sz="24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fr-FR" sz="2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  <m:e>
                          <m:sSup>
                            <m:sSupPr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e>
                      </m:nary>
                      <m:sSup>
                        <m:sSup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fr-FR" sz="2400" i="1">
                          <a:latin typeface="Cambria Math" panose="02040503050406030204" pitchFamily="18" charset="0"/>
                        </a:rPr>
                        <m:t>ⅆ</m:t>
                      </m:r>
                      <m:r>
                        <a:rPr lang="fr-FR" sz="2400" i="1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D5C8C869-0EAD-EA43-AF3E-D7D5D6E20C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826" y="1431230"/>
                <a:ext cx="10525539" cy="4296689"/>
              </a:xfrm>
              <a:prstGeom prst="rect">
                <a:avLst/>
              </a:prstGeom>
              <a:blipFill>
                <a:blip r:embed="rId2"/>
                <a:stretch>
                  <a:fillRect l="-843" t="-1176" b="-5029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855686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97C888-7DB0-A144-8F3D-23189552835D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57909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dirty="0"/>
              <a:t>1. Définitions.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D5C8C869-0EAD-EA43-AF3E-D7D5D6E20C31}"/>
                  </a:ext>
                </a:extLst>
              </p:cNvPr>
              <p:cNvSpPr txBox="1"/>
              <p:nvPr/>
            </p:nvSpPr>
            <p:spPr>
              <a:xfrm>
                <a:off x="844826" y="1431230"/>
                <a:ext cx="10525539" cy="42024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400" b="1" dirty="0"/>
                  <a:t>Variables aléatoires indépendantes : définition</a:t>
                </a:r>
              </a:p>
              <a:p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Soient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sz="2400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fr-FR" sz="2400" dirty="0"/>
                  <a:t> un univers muni d’une probabilité </a:t>
                </a:r>
                <a14:m>
                  <m:oMath xmlns:m="http://schemas.openxmlformats.org/officeDocument/2006/math">
                    <m:r>
                      <a:rPr lang="fr-FR" sz="2400" i="1">
                        <a:latin typeface="Cambria Math" panose="02040503050406030204" pitchFamily="18" charset="0"/>
                      </a:rPr>
                      <m:t>ℙ</m:t>
                    </m:r>
                  </m:oMath>
                </a14:m>
                <a:r>
                  <a:rPr lang="fr-FR" sz="2400" dirty="0"/>
                  <a:t> et </a:t>
                </a:r>
                <a14:m>
                  <m:oMath xmlns:m="http://schemas.openxmlformats.org/officeDocument/2006/math">
                    <m:r>
                      <a:rPr lang="fr-FR" sz="2400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fr-FR" sz="2400" dirty="0"/>
                  <a:t> deux variables aléatoires définies sur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sz="2400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fr-FR" sz="2400" dirty="0"/>
                  <a:t>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On dit que les variables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fr-FR" sz="2400" dirty="0"/>
                  <a:t> et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fr-FR" sz="2400" dirty="0"/>
                  <a:t> sont </a:t>
                </a:r>
                <a:r>
                  <a:rPr lang="fr-FR" sz="2400" b="1" dirty="0"/>
                  <a:t>indépendantes</a:t>
                </a:r>
                <a:r>
                  <a:rPr lang="fr-FR" sz="2400" dirty="0"/>
                  <a:t> si pour tous évènements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fr-FR" sz="2400" dirty="0"/>
                  <a:t> de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fr-FR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fr-FR" sz="2400" b="0" i="0" smtClean="0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</m:d>
                  </m:oMath>
                </a14:m>
                <a:r>
                  <a:rPr lang="fr-FR" sz="2400" dirty="0"/>
                  <a:t> et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fr-FR" sz="2400" dirty="0"/>
                  <a:t> de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𝑌</m:t>
                    </m:r>
                    <m:d>
                      <m:dPr>
                        <m:ctrlPr>
                          <a:rPr lang="fr-FR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fr-FR" sz="2400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</m:d>
                  </m:oMath>
                </a14:m>
                <a:r>
                  <a:rPr lang="fr-FR" sz="2400" dirty="0"/>
                  <a:t>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ℙ</m:t>
                      </m:r>
                      <m:d>
                        <m:d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∩</m:t>
                          </m:r>
                          <m:d>
                            <m:dPr>
                              <m:ctrlP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e>
                      </m:d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ℙ</m:t>
                      </m:r>
                      <m:d>
                        <m:d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ℙ</m:t>
                      </m:r>
                      <m:d>
                        <m:d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</m:oMath>
                  </m:oMathPara>
                </a14:m>
                <a:endParaRPr lang="fr-FR" sz="2400" dirty="0"/>
              </a:p>
              <a:p>
                <a:endParaRPr lang="fr-FR" sz="2400" dirty="0"/>
              </a:p>
              <a:p>
                <a:endParaRPr lang="fr-FR" sz="2400" dirty="0"/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D5C8C869-0EAD-EA43-AF3E-D7D5D6E20C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826" y="1431230"/>
                <a:ext cx="10525539" cy="4202497"/>
              </a:xfrm>
              <a:prstGeom prst="rect">
                <a:avLst/>
              </a:prstGeom>
              <a:blipFill>
                <a:blip r:embed="rId2"/>
                <a:stretch>
                  <a:fillRect l="-843" t="-120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0172165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97C888-7DB0-A144-8F3D-23189552835D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57909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dirty="0"/>
              <a:t>3. Variables aléatoires continues.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D5C8C869-0EAD-EA43-AF3E-D7D5D6E20C31}"/>
                  </a:ext>
                </a:extLst>
              </p:cNvPr>
              <p:cNvSpPr txBox="1"/>
              <p:nvPr/>
            </p:nvSpPr>
            <p:spPr>
              <a:xfrm>
                <a:off x="844826" y="1431230"/>
                <a:ext cx="1052553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400" b="1" dirty="0"/>
                  <a:t>Loi du khi-deux : visualisation de la densité pour différentes valeurs de </a:t>
                </a:r>
                <a14:m>
                  <m:oMath xmlns:m="http://schemas.openxmlformats.org/officeDocument/2006/math">
                    <m:r>
                      <a:rPr lang="fr-FR" sz="2400" b="1" i="1" smtClean="0"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endParaRPr lang="fr-FR" sz="2400" b="1" dirty="0"/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D5C8C869-0EAD-EA43-AF3E-D7D5D6E20C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826" y="1431230"/>
                <a:ext cx="10525539" cy="461665"/>
              </a:xfrm>
              <a:prstGeom prst="rect">
                <a:avLst/>
              </a:prstGeom>
              <a:blipFill>
                <a:blip r:embed="rId2"/>
                <a:stretch>
                  <a:fillRect l="-843" t="-7895" b="-2631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age 4">
            <a:extLst>
              <a:ext uri="{FF2B5EF4-FFF2-40B4-BE49-F238E27FC236}">
                <a16:creationId xmlns:a16="http://schemas.microsoft.com/office/drawing/2014/main" id="{2BBADDE7-AC60-5342-ACAE-CBB9AB3F6F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6000" y="2520000"/>
            <a:ext cx="7200000" cy="3661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75230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97C888-7DB0-A144-8F3D-23189552835D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57909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dirty="0"/>
              <a:t>3. Variables aléatoires continues.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D5C8C869-0EAD-EA43-AF3E-D7D5D6E20C31}"/>
                  </a:ext>
                </a:extLst>
              </p:cNvPr>
              <p:cNvSpPr txBox="1"/>
              <p:nvPr/>
            </p:nvSpPr>
            <p:spPr>
              <a:xfrm>
                <a:off x="844826" y="1431230"/>
                <a:ext cx="10525539" cy="45071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400" b="1" dirty="0"/>
                  <a:t>Loi du khi-deux : caractéristiques</a:t>
                </a:r>
              </a:p>
              <a:p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Soit </a:t>
                </a:r>
                <a14:m>
                  <m:oMath xmlns:m="http://schemas.openxmlformats.org/officeDocument/2006/math">
                    <m:r>
                      <a:rPr lang="fr-FR" sz="2400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fr-FR" sz="2400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fr-FR" sz="2400" i="1">
                        <a:latin typeface="Cambria Math" panose="02040503050406030204" pitchFamily="18" charset="0"/>
                      </a:rPr>
                      <m:t>ℕ</m:t>
                    </m:r>
                  </m:oMath>
                </a14:m>
                <a:r>
                  <a:rPr lang="fr-FR" sz="2400" dirty="0"/>
                  <a:t> tel que </a:t>
                </a:r>
                <a14:m>
                  <m:oMath xmlns:m="http://schemas.openxmlformats.org/officeDocument/2006/math">
                    <m:r>
                      <a:rPr lang="fr-FR" sz="2400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fr-FR" sz="2400" i="1">
                        <a:latin typeface="Cambria Math" panose="02040503050406030204" pitchFamily="18" charset="0"/>
                      </a:rPr>
                      <m:t>&gt;0 </m:t>
                    </m:r>
                  </m:oMath>
                </a14:m>
                <a:r>
                  <a:rPr lang="fr-FR" sz="2400" dirty="0"/>
                  <a:t>et soit </a:t>
                </a:r>
                <a14:m>
                  <m:oMath xmlns:m="http://schemas.openxmlformats.org/officeDocument/2006/math">
                    <m:r>
                      <a:rPr lang="fr-FR" sz="2400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fr-FR" sz="2400" dirty="0"/>
                  <a:t> une variable aléatoire de loi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fr-FR" sz="24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χ</m:t>
                        </m:r>
                      </m:e>
                      <m:sup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d>
                      <m:dPr>
                        <m:ctrlPr>
                          <a:rPr lang="fr-FR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</m:oMath>
                </a14:m>
                <a:r>
                  <a:rPr lang="fr-FR" sz="2400" dirty="0"/>
                  <a:t>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On a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i="1"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m:rPr>
                          <m:aln/>
                        </m:rPr>
                        <a:rPr lang="fr-FR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fr-FR" sz="2400" i="1">
                          <a:latin typeface="Cambria Math" panose="02040503050406030204" pitchFamily="18" charset="0"/>
                        </a:rPr>
                        <m:t>  </m:t>
                      </m:r>
                      <m:r>
                        <a:rPr lang="fr-FR" sz="2400" i="1">
                          <a:latin typeface="Cambria Math" panose="02040503050406030204" pitchFamily="18" charset="0"/>
                        </a:rPr>
                        <m:t>𝕍</m:t>
                      </m:r>
                      <m:d>
                        <m:d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m:rPr>
                          <m:aln/>
                        </m:rPr>
                        <a:rPr lang="fr-FR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fr-FR" sz="2400" dirty="0"/>
              </a:p>
              <a:p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De plus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d>
                        <m:dPr>
                          <m:ctrlPr>
                            <a:rPr lang="fr-FR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  <m:d>
                            <m:dPr>
                              <m:ctrlP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fr-FR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sz="24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num>
                                <m:den>
                                  <m:r>
                                    <a:rPr lang="fr-FR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f>
                                <m:fPr>
                                  <m:ctrlPr>
                                    <a:rPr lang="fr-FR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num>
                                <m:den>
                                  <m:r>
                                    <a:rPr lang="fr-FR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num>
                        <m:den>
                          <m:r>
                            <m:rPr>
                              <m:sty m:val="p"/>
                            </m:rPr>
                            <a:rPr lang="fr-FR" sz="2400" b="0" i="0" smtClean="0">
                              <a:latin typeface="Cambria Math" panose="02040503050406030204" pitchFamily="18" charset="0"/>
                            </a:rPr>
                            <m:t>Γ</m:t>
                          </m:r>
                          <m:d>
                            <m:dPr>
                              <m:ctrlP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fr-FR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sz="24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num>
                                <m:den>
                                  <m:r>
                                    <a:rPr lang="fr-FR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den>
                      </m:f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D5C8C869-0EAD-EA43-AF3E-D7D5D6E20C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826" y="1431230"/>
                <a:ext cx="10525539" cy="4507131"/>
              </a:xfrm>
              <a:prstGeom prst="rect">
                <a:avLst/>
              </a:prstGeom>
              <a:blipFill>
                <a:blip r:embed="rId2"/>
                <a:stretch>
                  <a:fillRect l="-843" t="-112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6246877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97C888-7DB0-A144-8F3D-23189552835D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57909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dirty="0"/>
              <a:t>3. Variables aléatoires continues.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D5C8C869-0EAD-EA43-AF3E-D7D5D6E20C31}"/>
                  </a:ext>
                </a:extLst>
              </p:cNvPr>
              <p:cNvSpPr txBox="1"/>
              <p:nvPr/>
            </p:nvSpPr>
            <p:spPr>
              <a:xfrm>
                <a:off x="844826" y="1431230"/>
                <a:ext cx="10525539" cy="35055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400" b="1" dirty="0"/>
                  <a:t>Loi du khi-deux : application</a:t>
                </a:r>
              </a:p>
              <a:p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Soient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fr-FR" sz="24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fr-F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fr-FR" sz="2400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fr-F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fr-FR" sz="2400" dirty="0"/>
                  <a:t> une suite de </a:t>
                </a:r>
                <a14:m>
                  <m:oMath xmlns:m="http://schemas.openxmlformats.org/officeDocument/2006/math">
                    <m:r>
                      <a:rPr lang="fr-FR" sz="2400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fr-FR" sz="2400" dirty="0"/>
                  <a:t> variables aléatoires indépendantes suivant la loi normale centrée réduite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fr-FR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r>
                  <a:rPr lang="fr-FR" sz="2400" dirty="0"/>
                  <a:t>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Posons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i="1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fr-FR" sz="2400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fr-FR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fr-FR" sz="2400" i="1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fr-FR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fr-FR" sz="2400" i="1">
                          <a:latin typeface="Cambria Math" panose="02040503050406030204" pitchFamily="18" charset="0"/>
                        </a:rPr>
                        <m:t>+…+</m:t>
                      </m:r>
                      <m:sSubSup>
                        <m:sSubSupPr>
                          <m:ctrlPr>
                            <a:rPr lang="fr-FR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fr-FR" sz="2400" dirty="0"/>
              </a:p>
              <a:p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Alors la variable aléatoire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fr-FR" sz="2400" dirty="0"/>
                  <a:t> suit la loi du khi-deux à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fr-FR" sz="2400" dirty="0"/>
                  <a:t> degrés de liberté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fr-FR" sz="24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χ</m:t>
                        </m:r>
                      </m:e>
                      <m:sup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d>
                      <m:dPr>
                        <m:ctrlPr>
                          <a:rPr lang="fr-FR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fr-FR" sz="2400" dirty="0"/>
                  <a:t>.</a:t>
                </a:r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D5C8C869-0EAD-EA43-AF3E-D7D5D6E20C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826" y="1431230"/>
                <a:ext cx="10525539" cy="3505511"/>
              </a:xfrm>
              <a:prstGeom prst="rect">
                <a:avLst/>
              </a:prstGeom>
              <a:blipFill>
                <a:blip r:embed="rId3"/>
                <a:stretch>
                  <a:fillRect l="-843" t="-1444" r="-602" b="-72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Graphique 4" descr="Thermomètre avec un remplissage uni">
            <a:extLst>
              <a:ext uri="{FF2B5EF4-FFF2-40B4-BE49-F238E27FC236}">
                <a16:creationId xmlns:a16="http://schemas.microsoft.com/office/drawing/2014/main" id="{1A897216-0913-5B46-AC56-FBA32C4CBA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440000" y="5040000"/>
            <a:ext cx="1080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27898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26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que 2" descr="Questions avec un remplissage uni">
            <a:extLst>
              <a:ext uri="{FF2B5EF4-FFF2-40B4-BE49-F238E27FC236}">
                <a16:creationId xmlns:a16="http://schemas.microsoft.com/office/drawing/2014/main" id="{117F3F9E-E45E-9844-8215-AA148A5923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56000" y="1989000"/>
            <a:ext cx="2880000" cy="2880000"/>
          </a:xfrm>
          <a:prstGeom prst="rect">
            <a:avLst/>
          </a:prstGeom>
        </p:spPr>
      </p:pic>
      <p:sp>
        <p:nvSpPr>
          <p:cNvPr id="6" name="Titre 1">
            <a:extLst>
              <a:ext uri="{FF2B5EF4-FFF2-40B4-BE49-F238E27FC236}">
                <a16:creationId xmlns:a16="http://schemas.microsoft.com/office/drawing/2014/main" id="{6784514D-DFE8-6540-A8D9-ED1329C44D36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57909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dirty="0">
                <a:solidFill>
                  <a:schemeClr val="bg1"/>
                </a:solidFill>
              </a:rPr>
              <a:t>3. Variables aléatoires continues.</a:t>
            </a:r>
          </a:p>
        </p:txBody>
      </p:sp>
    </p:spTree>
    <p:extLst>
      <p:ext uri="{BB962C8B-B14F-4D97-AF65-F5344CB8AC3E}">
        <p14:creationId xmlns:p14="http://schemas.microsoft.com/office/powerpoint/2010/main" val="269283917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26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>
            <a:extLst>
              <a:ext uri="{FF2B5EF4-FFF2-40B4-BE49-F238E27FC236}">
                <a16:creationId xmlns:a16="http://schemas.microsoft.com/office/drawing/2014/main" id="{AC0B1E25-C870-E44C-9AEC-2F6389ADF8D7}"/>
              </a:ext>
            </a:extLst>
          </p:cNvPr>
          <p:cNvSpPr txBox="1">
            <a:spLocks/>
          </p:cNvSpPr>
          <p:nvPr/>
        </p:nvSpPr>
        <p:spPr>
          <a:xfrm>
            <a:off x="831850" y="1709738"/>
            <a:ext cx="10515600" cy="2851200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sz="5400" dirty="0"/>
          </a:p>
          <a:p>
            <a:endParaRPr lang="fr-FR" sz="5400" dirty="0"/>
          </a:p>
          <a:p>
            <a:endParaRPr lang="fr-FR" sz="5400" dirty="0"/>
          </a:p>
          <a:p>
            <a:r>
              <a:rPr lang="fr-FR" sz="5400" dirty="0">
                <a:solidFill>
                  <a:schemeClr val="bg1"/>
                </a:solidFill>
              </a:rPr>
              <a:t>4. Théorèmes limites.</a:t>
            </a:r>
          </a:p>
        </p:txBody>
      </p:sp>
    </p:spTree>
    <p:extLst>
      <p:ext uri="{BB962C8B-B14F-4D97-AF65-F5344CB8AC3E}">
        <p14:creationId xmlns:p14="http://schemas.microsoft.com/office/powerpoint/2010/main" val="22713119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97C888-7DB0-A144-8F3D-23189552835D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57909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dirty="0"/>
              <a:t>4. Théorèmes limites.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D5C8C869-0EAD-EA43-AF3E-D7D5D6E20C31}"/>
              </a:ext>
            </a:extLst>
          </p:cNvPr>
          <p:cNvSpPr txBox="1"/>
          <p:nvPr/>
        </p:nvSpPr>
        <p:spPr>
          <a:xfrm>
            <a:off x="844826" y="1431230"/>
            <a:ext cx="1052553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Théorèmes limites : objectifs</a:t>
            </a:r>
          </a:p>
          <a:p>
            <a:endParaRPr lang="fr-FR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/>
              <a:t>Lorsque l’on répète un grand nombre de fois une expérience on peut constater un phénomène de régularité.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/>
              <a:t>Le but ici va être de formaliser ce constat en énonçant deux résultats célèbres de la théorie des probabilités 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 dirty="0"/>
              <a:t>La loi des grands nombres.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 dirty="0"/>
              <a:t>Le théorème de la limite centrale.</a:t>
            </a:r>
          </a:p>
        </p:txBody>
      </p:sp>
      <p:pic>
        <p:nvPicPr>
          <p:cNvPr id="5" name="Graphique 4" descr="Infini avec un remplissage uni">
            <a:extLst>
              <a:ext uri="{FF2B5EF4-FFF2-40B4-BE49-F238E27FC236}">
                <a16:creationId xmlns:a16="http://schemas.microsoft.com/office/drawing/2014/main" id="{809EAB3F-C3E6-2A42-B2FF-7247463315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40000" y="5040000"/>
            <a:ext cx="1080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06002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97C888-7DB0-A144-8F3D-23189552835D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57909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dirty="0"/>
              <a:t>4. Théorèmes limites.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D5C8C869-0EAD-EA43-AF3E-D7D5D6E20C31}"/>
                  </a:ext>
                </a:extLst>
              </p:cNvPr>
              <p:cNvSpPr txBox="1"/>
              <p:nvPr/>
            </p:nvSpPr>
            <p:spPr>
              <a:xfrm>
                <a:off x="844826" y="1431230"/>
                <a:ext cx="10525539" cy="41549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400" b="1" dirty="0"/>
                  <a:t>Théorèmes limites : notations</a:t>
                </a:r>
              </a:p>
              <a:p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Soit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sz="2400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fr-FR" sz="2400" dirty="0"/>
                  <a:t> un univers muni d’une probabilité </a:t>
                </a:r>
                <a14:m>
                  <m:oMath xmlns:m="http://schemas.openxmlformats.org/officeDocument/2006/math">
                    <m:r>
                      <a:rPr lang="fr-FR" sz="2400" i="1">
                        <a:latin typeface="Cambria Math" panose="02040503050406030204" pitchFamily="18" charset="0"/>
                      </a:rPr>
                      <m:t>ℙ</m:t>
                    </m:r>
                  </m:oMath>
                </a14:m>
                <a:r>
                  <a:rPr lang="fr-FR" sz="2400" dirty="0"/>
                  <a:t>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On considère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fr-FR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fr-FR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2400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fr-FR" sz="24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&gt;0</m:t>
                        </m:r>
                      </m:sub>
                    </m:sSub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fr-FR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,…</m:t>
                        </m:r>
                      </m:e>
                    </m:d>
                  </m:oMath>
                </a14:m>
                <a:r>
                  <a:rPr lang="fr-FR" sz="2400" dirty="0"/>
                  <a:t> une suite de variables aléatoires </a:t>
                </a:r>
                <a:r>
                  <a:rPr lang="fr-FR" sz="2400" b="1" dirty="0"/>
                  <a:t>indépendantes</a:t>
                </a:r>
                <a:r>
                  <a:rPr lang="fr-FR" sz="2400" dirty="0"/>
                  <a:t> et de </a:t>
                </a:r>
                <a:r>
                  <a:rPr lang="fr-FR" sz="2400" b="1" dirty="0"/>
                  <a:t>même loi </a:t>
                </a:r>
                <a:r>
                  <a:rPr lang="fr-FR" sz="2400" dirty="0"/>
                  <a:t>définies sur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sz="2400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fr-FR" sz="2400" dirty="0"/>
                  <a:t>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On notera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ctrlPr>
                          <a:rPr lang="fr-FR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fr-FR" sz="2400" dirty="0"/>
                  <a:t> 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𝕍</m:t>
                    </m:r>
                    <m:d>
                      <m:dPr>
                        <m:ctrlPr>
                          <a:rPr lang="fr-FR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fr-FR" sz="2400" dirty="0"/>
                  <a:t>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Puisque les variables ont la même loi, on a bien sûr </a:t>
                </a:r>
                <a14:m>
                  <m:oMath xmlns:m="http://schemas.openxmlformats.org/officeDocument/2006/math">
                    <m:r>
                      <a:rPr lang="fr-FR" sz="2400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fr-FR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sz="2400" i="1"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ctrlPr>
                          <a:rPr lang="fr-FR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24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fr-FR" sz="2400" dirty="0"/>
                  <a:t> 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fr-FR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sz="2400" i="1">
                        <a:latin typeface="Cambria Math" panose="02040503050406030204" pitchFamily="18" charset="0"/>
                      </a:rPr>
                      <m:t>𝕍</m:t>
                    </m:r>
                    <m:d>
                      <m:dPr>
                        <m:ctrlPr>
                          <a:rPr lang="fr-FR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24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fr-FR" sz="2400" dirty="0"/>
                  <a:t> pour tout entier naturel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fr-FR" sz="2400" dirty="0"/>
                  <a:t>.</a:t>
                </a:r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D5C8C869-0EAD-EA43-AF3E-D7D5D6E20C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826" y="1431230"/>
                <a:ext cx="10525539" cy="4154984"/>
              </a:xfrm>
              <a:prstGeom prst="rect">
                <a:avLst/>
              </a:prstGeom>
              <a:blipFill>
                <a:blip r:embed="rId3"/>
                <a:stretch>
                  <a:fillRect l="-843" t="-1220" b="-243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3134814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97C888-7DB0-A144-8F3D-23189552835D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57909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dirty="0"/>
              <a:t>4. Théorèmes limites.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D5C8C869-0EAD-EA43-AF3E-D7D5D6E20C31}"/>
                  </a:ext>
                </a:extLst>
              </p:cNvPr>
              <p:cNvSpPr txBox="1"/>
              <p:nvPr/>
            </p:nvSpPr>
            <p:spPr>
              <a:xfrm>
                <a:off x="844826" y="1431230"/>
                <a:ext cx="10525539" cy="30384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400" b="1" dirty="0"/>
                  <a:t>Moyenne empirique : définition</a:t>
                </a:r>
              </a:p>
              <a:p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On appelle moyenne empirique de la suite de variables aléatoires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fr-FR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fr-FR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2400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fr-FR" sz="24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&gt;0</m:t>
                        </m:r>
                      </m:sub>
                    </m:sSub>
                  </m:oMath>
                </a14:m>
                <a:r>
                  <a:rPr lang="fr-FR" sz="2400" dirty="0"/>
                  <a:t> la variable aléatoire notée </a:t>
                </a:r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lang="fr-FR" sz="2400" i="1" smtClean="0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sSub>
                          <m:sSubPr>
                            <m:ctrlPr>
                              <a:rPr lang="fr-FR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bar>
                  </m:oMath>
                </a14:m>
                <a:r>
                  <a:rPr lang="fr-FR" sz="2400" dirty="0"/>
                  <a:t> définie par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pos m:val="top"/>
                          <m:ctrlPr>
                            <a:rPr lang="fr-FR" sz="2400" i="1" smtClean="0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sSub>
                            <m:sSubPr>
                              <m:ctrlPr>
                                <a:rPr lang="fr-FR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ba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+…+</m:t>
                          </m:r>
                          <m:sSub>
                            <m:sSubPr>
                              <m:ctrlP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num>
                        <m:den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D5C8C869-0EAD-EA43-AF3E-D7D5D6E20C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826" y="1431230"/>
                <a:ext cx="10525539" cy="3038460"/>
              </a:xfrm>
              <a:prstGeom prst="rect">
                <a:avLst/>
              </a:prstGeom>
              <a:blipFill>
                <a:blip r:embed="rId2"/>
                <a:stretch>
                  <a:fillRect l="-843" t="-1667" b="-41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Graphique 4" descr="Compteur moyen avec un remplissage uni">
            <a:extLst>
              <a:ext uri="{FF2B5EF4-FFF2-40B4-BE49-F238E27FC236}">
                <a16:creationId xmlns:a16="http://schemas.microsoft.com/office/drawing/2014/main" id="{7148DDEA-C370-7A48-9BDC-7294C9BCB7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40000" y="5040000"/>
            <a:ext cx="1080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11961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97C888-7DB0-A144-8F3D-23189552835D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57909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dirty="0"/>
              <a:t>4. Théorèmes limites.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D5C8C869-0EAD-EA43-AF3E-D7D5D6E20C31}"/>
                  </a:ext>
                </a:extLst>
              </p:cNvPr>
              <p:cNvSpPr txBox="1"/>
              <p:nvPr/>
            </p:nvSpPr>
            <p:spPr>
              <a:xfrm>
                <a:off x="844826" y="1431230"/>
                <a:ext cx="10525539" cy="45638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400" b="1" dirty="0"/>
                  <a:t>Loi des grands nombres : exemple introductif</a:t>
                </a:r>
              </a:p>
              <a:p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Répétons l’expérience consistant à lancer deux dés et à en faire la somme.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On définit ainsi une suite de variables aléatoires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fr-FR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fr-FR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2400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fr-FR" sz="24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&gt;0</m:t>
                        </m:r>
                      </m:sub>
                    </m:sSub>
                  </m:oMath>
                </a14:m>
                <a:r>
                  <a:rPr lang="fr-FR" sz="2400" dirty="0"/>
                  <a:t> dont chaque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fr-FR" sz="2400" dirty="0"/>
                  <a:t> est définie par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5"/>
                                <m:mcJc m:val="center"/>
                              </m:mcPr>
                            </m:mc>
                          </m:mcs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b>
                              <m:sSubPr>
                                <m:ctrlPr>
                                  <a:rPr lang="fr-FR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2400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fr-FR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e>
                            <m:r>
                              <a:rPr lang="fr-FR" sz="2400" i="1">
                                <a:latin typeface="Cambria Math" panose="020405030504060302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m:rPr>
                                <m:sty m:val="p"/>
                              </m:rPr>
                              <a:rPr lang="fr-FR" sz="2400">
                                <a:latin typeface="Cambria Math" panose="02040503050406030204" pitchFamily="18" charset="0"/>
                              </a:rPr>
                              <m:t>Ω</m:t>
                            </m:r>
                          </m:e>
                          <m:e>
                            <m:r>
                              <a:rPr lang="fr-FR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⟶</m:t>
                            </m:r>
                          </m:e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fr-FR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fr-FR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2,3,4,5,6,7,8,9,10,11,12</m:t>
                                </m:r>
                              </m:e>
                            </m:d>
                          </m:e>
                        </m:mr>
                        <m:mr>
                          <m:e>
                            <m:r>
                              <a:rPr lang="fr-FR" sz="24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  <m:e>
                            <m:r>
                              <a:rPr lang="fr-FR" sz="24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  <m:e>
                            <m:d>
                              <m:dPr>
                                <m:ctrlPr>
                                  <a:rPr lang="fr-FR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fr-FR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2400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fr-FR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fr-FR" sz="24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fr-FR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2400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fr-FR" sz="2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</m:e>
                          <m:e>
                            <m:r>
                              <a:rPr lang="fr-FR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⟼</m:t>
                            </m:r>
                          </m:e>
                          <m:e>
                            <m:sSub>
                              <m:sSubPr>
                                <m:ctrlPr>
                                  <a:rPr lang="fr-FR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fr-FR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fr-FR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fr-FR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fr-FR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mr>
                      </m:m>
                    </m:oMath>
                  </m:oMathPara>
                </a14:m>
                <a:endParaRPr lang="fr-FR" sz="2400" dirty="0"/>
              </a:p>
              <a:p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Où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fr-FR" sz="2400">
                          <a:latin typeface="Cambria Math" panose="02040503050406030204" pitchFamily="18" charset="0"/>
                        </a:rPr>
                        <m:t>Ω</m:t>
                      </m:r>
                      <m:r>
                        <a:rPr lang="fr-FR" sz="2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∈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1,2,3,4,5,6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D5C8C869-0EAD-EA43-AF3E-D7D5D6E20C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826" y="1431230"/>
                <a:ext cx="10525539" cy="4563878"/>
              </a:xfrm>
              <a:prstGeom prst="rect">
                <a:avLst/>
              </a:prstGeom>
              <a:blipFill>
                <a:blip r:embed="rId2"/>
                <a:stretch>
                  <a:fillRect l="-843" t="-111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6242048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97C888-7DB0-A144-8F3D-23189552835D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57909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dirty="0"/>
              <a:t>4. Théorèmes limites.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D5C8C869-0EAD-EA43-AF3E-D7D5D6E20C31}"/>
                  </a:ext>
                </a:extLst>
              </p:cNvPr>
              <p:cNvSpPr txBox="1"/>
              <p:nvPr/>
            </p:nvSpPr>
            <p:spPr>
              <a:xfrm>
                <a:off x="844826" y="1431230"/>
                <a:ext cx="10525539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400" b="1" dirty="0"/>
                  <a:t>Loi des grands nombres : exemple introductif (suite)</a:t>
                </a:r>
              </a:p>
              <a:p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On a déjà vu que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ctrlPr>
                          <a:rPr lang="fr-FR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=7</m:t>
                    </m:r>
                  </m:oMath>
                </a14:m>
                <a:r>
                  <a:rPr lang="fr-FR" sz="2400" dirty="0"/>
                  <a:t>. Répétons maintenant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fr-FR" sz="2400" dirty="0"/>
                  <a:t> lancers, et calculons à chaque fois la moyenne empirique obtenue :</a:t>
                </a:r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D5C8C869-0EAD-EA43-AF3E-D7D5D6E20C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826" y="1431230"/>
                <a:ext cx="10525539" cy="1569660"/>
              </a:xfrm>
              <a:prstGeom prst="rect">
                <a:avLst/>
              </a:prstGeom>
              <a:blipFill>
                <a:blip r:embed="rId3"/>
                <a:stretch>
                  <a:fillRect l="-843" t="-3200" b="-8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au 3">
                <a:extLst>
                  <a:ext uri="{FF2B5EF4-FFF2-40B4-BE49-F238E27FC236}">
                    <a16:creationId xmlns:a16="http://schemas.microsoft.com/office/drawing/2014/main" id="{21C3A8CA-DABD-2B41-8B5C-CC51E8E357C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3704716"/>
                  </p:ext>
                </p:extLst>
              </p:nvPr>
            </p:nvGraphicFramePr>
            <p:xfrm>
              <a:off x="3148390" y="3429000"/>
              <a:ext cx="5895219" cy="2987096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2939987">
                      <a:extLst>
                        <a:ext uri="{9D8B030D-6E8A-4147-A177-3AD203B41FA5}">
                          <a16:colId xmlns:a16="http://schemas.microsoft.com/office/drawing/2014/main" val="2451292674"/>
                        </a:ext>
                      </a:extLst>
                    </a:gridCol>
                    <a:gridCol w="2955232">
                      <a:extLst>
                        <a:ext uri="{9D8B030D-6E8A-4147-A177-3AD203B41FA5}">
                          <a16:colId xmlns:a16="http://schemas.microsoft.com/office/drawing/2014/main" val="21976620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>
                          <a:lvl1pPr defTabSz="457200">
                            <a:spcBef>
                              <a:spcPct val="20000"/>
                            </a:spcBef>
                            <a:buFont typeface="Arial" panose="020B0604020202020204" pitchFamily="34" charset="0"/>
                            <a:defRPr sz="2800"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ea typeface="ＭＳ Ｐゴシック" panose="020B0600070205080204" pitchFamily="34" charset="-128"/>
                            </a:defRPr>
                          </a:lvl1pPr>
                          <a:lvl2pPr marL="742950" indent="-285750" defTabSz="457200">
                            <a:spcBef>
                              <a:spcPct val="20000"/>
                            </a:spcBef>
                            <a:buFont typeface="Arial" panose="020B0604020202020204" pitchFamily="34" charset="0"/>
                            <a:defRPr sz="2400"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ea typeface="ＭＳ Ｐゴシック" panose="020B0600070205080204" pitchFamily="34" charset="-128"/>
                            </a:defRPr>
                          </a:lvl2pPr>
                          <a:lvl3pPr marL="1143000" indent="-228600" defTabSz="457200">
                            <a:spcBef>
                              <a:spcPct val="20000"/>
                            </a:spcBef>
                            <a:buFont typeface="Arial" panose="020B0604020202020204" pitchFamily="34" charset="0"/>
                            <a:defRPr sz="2000"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ea typeface="ＭＳ Ｐゴシック" panose="020B0600070205080204" pitchFamily="34" charset="-128"/>
                            </a:defRPr>
                          </a:lvl3pPr>
                          <a:lvl4pPr marL="1600200" indent="-228600" defTabSz="457200">
                            <a:spcBef>
                              <a:spcPct val="20000"/>
                            </a:spcBef>
                            <a:buFont typeface="Arial" panose="020B0604020202020204" pitchFamily="34" charset="0"/>
                            <a:defRPr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ea typeface="ＭＳ Ｐゴシック" panose="020B0600070205080204" pitchFamily="34" charset="-128"/>
                            </a:defRPr>
                          </a:lvl4pPr>
                          <a:lvl5pPr marL="2057400" indent="-228600" defTabSz="457200">
                            <a:spcBef>
                              <a:spcPct val="20000"/>
                            </a:spcBef>
                            <a:buFont typeface="Arial" panose="020B0604020202020204" pitchFamily="34" charset="0"/>
                            <a:defRPr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ea typeface="ＭＳ Ｐゴシック" panose="020B0600070205080204" pitchFamily="34" charset="-128"/>
                            </a:defRPr>
                          </a:lvl5pPr>
                          <a:lvl6pPr marL="2514600" indent="-228600" defTabSz="4572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Font typeface="Arial" panose="020B0604020202020204" pitchFamily="34" charset="0"/>
                            <a:defRPr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ea typeface="ＭＳ Ｐゴシック" panose="020B0600070205080204" pitchFamily="34" charset="-128"/>
                            </a:defRPr>
                          </a:lvl6pPr>
                          <a:lvl7pPr marL="2971800" indent="-228600" defTabSz="4572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Font typeface="Arial" panose="020B0604020202020204" pitchFamily="34" charset="0"/>
                            <a:defRPr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ea typeface="ＭＳ Ｐゴシック" panose="020B0600070205080204" pitchFamily="34" charset="-128"/>
                            </a:defRPr>
                          </a:lvl7pPr>
                          <a:lvl8pPr marL="3429000" indent="-228600" defTabSz="4572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Font typeface="Arial" panose="020B0604020202020204" pitchFamily="34" charset="0"/>
                            <a:defRPr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ea typeface="ＭＳ Ｐゴシック" panose="020B0600070205080204" pitchFamily="34" charset="-128"/>
                            </a:defRPr>
                          </a:lvl8pPr>
                          <a:lvl9pPr marL="3886200" indent="-228600" defTabSz="4572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Font typeface="Arial" panose="020B0604020202020204" pitchFamily="34" charset="0"/>
                            <a:defRPr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ea typeface="ＭＳ Ｐゴシック" panose="020B0600070205080204" pitchFamily="34" charset="-128"/>
                            </a:defRPr>
                          </a:lvl9pPr>
                        </a:lstStyle>
                        <a:p>
                          <a:pPr marL="0" marR="0" lvl="0" indent="0" algn="ctr" defTabSz="4572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fr-FR" altLang="fr-FR" sz="2200" b="1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rgbClr val="FFFFFF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ＭＳ Ｐゴシック" panose="020B0600070205080204" pitchFamily="34" charset="-128"/>
                                  </a:rPr>
                                  <m:t>𝒏</m:t>
                                </m:r>
                              </m:oMath>
                            </m:oMathPara>
                          </a14:m>
                          <a:endParaRPr kumimoji="0" lang="fr-FR" altLang="fr-FR" sz="2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latin typeface="Calibri" panose="020F0502020204030204" pitchFamily="34" charset="0"/>
                            <a:ea typeface="ＭＳ Ｐゴシック" panose="020B0600070205080204" pitchFamily="34" charset="-128"/>
                          </a:endParaRPr>
                        </a:p>
                      </a:txBody>
                      <a:tcPr marL="91445" marR="91445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>
                          <a:lvl1pPr defTabSz="457200">
                            <a:spcBef>
                              <a:spcPct val="20000"/>
                            </a:spcBef>
                            <a:buFont typeface="Arial" panose="020B0604020202020204" pitchFamily="34" charset="0"/>
                            <a:defRPr sz="2800"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ea typeface="ＭＳ Ｐゴシック" panose="020B0600070205080204" pitchFamily="34" charset="-128"/>
                            </a:defRPr>
                          </a:lvl1pPr>
                          <a:lvl2pPr marL="742950" indent="-285750" defTabSz="457200">
                            <a:spcBef>
                              <a:spcPct val="20000"/>
                            </a:spcBef>
                            <a:buFont typeface="Arial" panose="020B0604020202020204" pitchFamily="34" charset="0"/>
                            <a:defRPr sz="2400"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ea typeface="ＭＳ Ｐゴシック" panose="020B0600070205080204" pitchFamily="34" charset="-128"/>
                            </a:defRPr>
                          </a:lvl2pPr>
                          <a:lvl3pPr marL="1143000" indent="-228600" defTabSz="457200">
                            <a:spcBef>
                              <a:spcPct val="20000"/>
                            </a:spcBef>
                            <a:buFont typeface="Arial" panose="020B0604020202020204" pitchFamily="34" charset="0"/>
                            <a:defRPr sz="2000"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ea typeface="ＭＳ Ｐゴシック" panose="020B0600070205080204" pitchFamily="34" charset="-128"/>
                            </a:defRPr>
                          </a:lvl3pPr>
                          <a:lvl4pPr marL="1600200" indent="-228600" defTabSz="457200">
                            <a:spcBef>
                              <a:spcPct val="20000"/>
                            </a:spcBef>
                            <a:buFont typeface="Arial" panose="020B0604020202020204" pitchFamily="34" charset="0"/>
                            <a:defRPr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ea typeface="ＭＳ Ｐゴシック" panose="020B0600070205080204" pitchFamily="34" charset="-128"/>
                            </a:defRPr>
                          </a:lvl4pPr>
                          <a:lvl5pPr marL="2057400" indent="-228600" defTabSz="457200">
                            <a:spcBef>
                              <a:spcPct val="20000"/>
                            </a:spcBef>
                            <a:buFont typeface="Arial" panose="020B0604020202020204" pitchFamily="34" charset="0"/>
                            <a:defRPr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ea typeface="ＭＳ Ｐゴシック" panose="020B0600070205080204" pitchFamily="34" charset="-128"/>
                            </a:defRPr>
                          </a:lvl5pPr>
                          <a:lvl6pPr marL="2514600" indent="-228600" defTabSz="4572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Font typeface="Arial" panose="020B0604020202020204" pitchFamily="34" charset="0"/>
                            <a:defRPr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ea typeface="ＭＳ Ｐゴシック" panose="020B0600070205080204" pitchFamily="34" charset="-128"/>
                            </a:defRPr>
                          </a:lvl6pPr>
                          <a:lvl7pPr marL="2971800" indent="-228600" defTabSz="4572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Font typeface="Arial" panose="020B0604020202020204" pitchFamily="34" charset="0"/>
                            <a:defRPr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ea typeface="ＭＳ Ｐゴシック" panose="020B0600070205080204" pitchFamily="34" charset="-128"/>
                            </a:defRPr>
                          </a:lvl7pPr>
                          <a:lvl8pPr marL="3429000" indent="-228600" defTabSz="4572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Font typeface="Arial" panose="020B0604020202020204" pitchFamily="34" charset="0"/>
                            <a:defRPr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ea typeface="ＭＳ Ｐゴシック" panose="020B0600070205080204" pitchFamily="34" charset="-128"/>
                            </a:defRPr>
                          </a:lvl8pPr>
                          <a:lvl9pPr marL="3886200" indent="-228600" defTabSz="4572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Font typeface="Arial" panose="020B0604020202020204" pitchFamily="34" charset="0"/>
                            <a:defRPr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ea typeface="ＭＳ Ｐゴシック" panose="020B0600070205080204" pitchFamily="34" charset="-128"/>
                            </a:defRPr>
                          </a:lvl9pPr>
                        </a:lstStyle>
                        <a:p>
                          <a:pPr marL="0" marR="0" lvl="0" indent="0" algn="ctr" defTabSz="4572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fr-FR" altLang="fr-FR" sz="22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Calibri" panose="020F0502020204030204" pitchFamily="34" charset="0"/>
                              <a:ea typeface="ＭＳ Ｐゴシック" panose="020B0600070205080204" pitchFamily="34" charset="-128"/>
                            </a:rPr>
                            <a:t>Moyenne empirique</a:t>
                          </a:r>
                        </a:p>
                      </a:txBody>
                      <a:tcPr marL="91445" marR="91445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2686013"/>
                      </a:ext>
                    </a:extLst>
                  </a:tr>
                  <a:tr h="370840">
                    <a:tc>
                      <a:txBody>
                        <a:bodyPr/>
                        <a:lstStyle>
                          <a:lvl1pPr defTabSz="457200">
                            <a:spcBef>
                              <a:spcPct val="20000"/>
                            </a:spcBef>
                            <a:buFont typeface="Arial" panose="020B0604020202020204" pitchFamily="34" charset="0"/>
                            <a:defRPr sz="2800"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ea typeface="ＭＳ Ｐゴシック" panose="020B0600070205080204" pitchFamily="34" charset="-128"/>
                            </a:defRPr>
                          </a:lvl1pPr>
                          <a:lvl2pPr marL="742950" indent="-285750" defTabSz="457200">
                            <a:spcBef>
                              <a:spcPct val="20000"/>
                            </a:spcBef>
                            <a:buFont typeface="Arial" panose="020B0604020202020204" pitchFamily="34" charset="0"/>
                            <a:defRPr sz="2400"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ea typeface="ＭＳ Ｐゴシック" panose="020B0600070205080204" pitchFamily="34" charset="-128"/>
                            </a:defRPr>
                          </a:lvl2pPr>
                          <a:lvl3pPr marL="1143000" indent="-228600" defTabSz="457200">
                            <a:spcBef>
                              <a:spcPct val="20000"/>
                            </a:spcBef>
                            <a:buFont typeface="Arial" panose="020B0604020202020204" pitchFamily="34" charset="0"/>
                            <a:defRPr sz="2000"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ea typeface="ＭＳ Ｐゴシック" panose="020B0600070205080204" pitchFamily="34" charset="-128"/>
                            </a:defRPr>
                          </a:lvl3pPr>
                          <a:lvl4pPr marL="1600200" indent="-228600" defTabSz="457200">
                            <a:spcBef>
                              <a:spcPct val="20000"/>
                            </a:spcBef>
                            <a:buFont typeface="Arial" panose="020B0604020202020204" pitchFamily="34" charset="0"/>
                            <a:defRPr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ea typeface="ＭＳ Ｐゴシック" panose="020B0600070205080204" pitchFamily="34" charset="-128"/>
                            </a:defRPr>
                          </a:lvl4pPr>
                          <a:lvl5pPr marL="2057400" indent="-228600" defTabSz="457200">
                            <a:spcBef>
                              <a:spcPct val="20000"/>
                            </a:spcBef>
                            <a:buFont typeface="Arial" panose="020B0604020202020204" pitchFamily="34" charset="0"/>
                            <a:defRPr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ea typeface="ＭＳ Ｐゴシック" panose="020B0600070205080204" pitchFamily="34" charset="-128"/>
                            </a:defRPr>
                          </a:lvl5pPr>
                          <a:lvl6pPr marL="2514600" indent="-228600" defTabSz="4572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Font typeface="Arial" panose="020B0604020202020204" pitchFamily="34" charset="0"/>
                            <a:defRPr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ea typeface="ＭＳ Ｐゴシック" panose="020B0600070205080204" pitchFamily="34" charset="-128"/>
                            </a:defRPr>
                          </a:lvl6pPr>
                          <a:lvl7pPr marL="2971800" indent="-228600" defTabSz="4572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Font typeface="Arial" panose="020B0604020202020204" pitchFamily="34" charset="0"/>
                            <a:defRPr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ea typeface="ＭＳ Ｐゴシック" panose="020B0600070205080204" pitchFamily="34" charset="-128"/>
                            </a:defRPr>
                          </a:lvl7pPr>
                          <a:lvl8pPr marL="3429000" indent="-228600" defTabSz="4572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Font typeface="Arial" panose="020B0604020202020204" pitchFamily="34" charset="0"/>
                            <a:defRPr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ea typeface="ＭＳ Ｐゴシック" panose="020B0600070205080204" pitchFamily="34" charset="-128"/>
                            </a:defRPr>
                          </a:lvl8pPr>
                          <a:lvl9pPr marL="3886200" indent="-228600" defTabSz="4572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Font typeface="Arial" panose="020B0604020202020204" pitchFamily="34" charset="0"/>
                            <a:defRPr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ea typeface="ＭＳ Ｐゴシック" panose="020B0600070205080204" pitchFamily="34" charset="-128"/>
                            </a:defRPr>
                          </a:lvl9pPr>
                        </a:lstStyle>
                        <a:p>
                          <a:pPr marL="0" marR="0" lvl="0" indent="0" algn="ctr" defTabSz="4572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fr-FR" altLang="fr-FR" sz="2200" b="0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ＭＳ Ｐゴシック" panose="020B0600070205080204" pitchFamily="34" charset="-128"/>
                                  </a:rPr>
                                  <m:t>10</m:t>
                                </m:r>
                              </m:oMath>
                            </m:oMathPara>
                          </a14:m>
                          <a:endParaRPr kumimoji="0" lang="fr-FR" altLang="fr-FR" sz="22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ＭＳ Ｐゴシック" panose="020B0600070205080204" pitchFamily="34" charset="-128"/>
                          </a:endParaRPr>
                        </a:p>
                      </a:txBody>
                      <a:tcPr marL="91448" marR="91448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>
                          <a:lvl1pPr defTabSz="457200">
                            <a:spcBef>
                              <a:spcPct val="20000"/>
                            </a:spcBef>
                            <a:buFont typeface="Arial" panose="020B0604020202020204" pitchFamily="34" charset="0"/>
                            <a:defRPr sz="2800"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ea typeface="ＭＳ Ｐゴシック" panose="020B0600070205080204" pitchFamily="34" charset="-128"/>
                            </a:defRPr>
                          </a:lvl1pPr>
                          <a:lvl2pPr marL="742950" indent="-285750" defTabSz="457200">
                            <a:spcBef>
                              <a:spcPct val="20000"/>
                            </a:spcBef>
                            <a:buFont typeface="Arial" panose="020B0604020202020204" pitchFamily="34" charset="0"/>
                            <a:defRPr sz="2400"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ea typeface="ＭＳ Ｐゴシック" panose="020B0600070205080204" pitchFamily="34" charset="-128"/>
                            </a:defRPr>
                          </a:lvl2pPr>
                          <a:lvl3pPr marL="1143000" indent="-228600" defTabSz="457200">
                            <a:spcBef>
                              <a:spcPct val="20000"/>
                            </a:spcBef>
                            <a:buFont typeface="Arial" panose="020B0604020202020204" pitchFamily="34" charset="0"/>
                            <a:defRPr sz="2000"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ea typeface="ＭＳ Ｐゴシック" panose="020B0600070205080204" pitchFamily="34" charset="-128"/>
                            </a:defRPr>
                          </a:lvl3pPr>
                          <a:lvl4pPr marL="1600200" indent="-228600" defTabSz="457200">
                            <a:spcBef>
                              <a:spcPct val="20000"/>
                            </a:spcBef>
                            <a:buFont typeface="Arial" panose="020B0604020202020204" pitchFamily="34" charset="0"/>
                            <a:defRPr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ea typeface="ＭＳ Ｐゴシック" panose="020B0600070205080204" pitchFamily="34" charset="-128"/>
                            </a:defRPr>
                          </a:lvl4pPr>
                          <a:lvl5pPr marL="2057400" indent="-228600" defTabSz="457200">
                            <a:spcBef>
                              <a:spcPct val="20000"/>
                            </a:spcBef>
                            <a:buFont typeface="Arial" panose="020B0604020202020204" pitchFamily="34" charset="0"/>
                            <a:defRPr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ea typeface="ＭＳ Ｐゴシック" panose="020B0600070205080204" pitchFamily="34" charset="-128"/>
                            </a:defRPr>
                          </a:lvl5pPr>
                          <a:lvl6pPr marL="2514600" indent="-228600" defTabSz="4572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Font typeface="Arial" panose="020B0604020202020204" pitchFamily="34" charset="0"/>
                            <a:defRPr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ea typeface="ＭＳ Ｐゴシック" panose="020B0600070205080204" pitchFamily="34" charset="-128"/>
                            </a:defRPr>
                          </a:lvl6pPr>
                          <a:lvl7pPr marL="2971800" indent="-228600" defTabSz="4572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Font typeface="Arial" panose="020B0604020202020204" pitchFamily="34" charset="0"/>
                            <a:defRPr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ea typeface="ＭＳ Ｐゴシック" panose="020B0600070205080204" pitchFamily="34" charset="-128"/>
                            </a:defRPr>
                          </a:lvl7pPr>
                          <a:lvl8pPr marL="3429000" indent="-228600" defTabSz="4572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Font typeface="Arial" panose="020B0604020202020204" pitchFamily="34" charset="0"/>
                            <a:defRPr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ea typeface="ＭＳ Ｐゴシック" panose="020B0600070205080204" pitchFamily="34" charset="-128"/>
                            </a:defRPr>
                          </a:lvl8pPr>
                          <a:lvl9pPr marL="3886200" indent="-228600" defTabSz="4572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Font typeface="Arial" panose="020B0604020202020204" pitchFamily="34" charset="0"/>
                            <a:defRPr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ea typeface="ＭＳ Ｐゴシック" panose="020B0600070205080204" pitchFamily="34" charset="-128"/>
                            </a:defRPr>
                          </a:lvl9pPr>
                        </a:lstStyle>
                        <a:p>
                          <a:pPr marL="0" marR="0" lvl="0" indent="0" algn="ctr" defTabSz="4572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fr-FR" altLang="fr-FR" sz="2200" b="0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ＭＳ Ｐゴシック" panose="020B0600070205080204" pitchFamily="34" charset="-128"/>
                                  </a:rPr>
                                  <m:t>5,6</m:t>
                                </m:r>
                              </m:oMath>
                            </m:oMathPara>
                          </a14:m>
                          <a:endParaRPr kumimoji="0" lang="fr-FR" altLang="fr-FR" sz="22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ＭＳ Ｐゴシック" panose="020B0600070205080204" pitchFamily="34" charset="-128"/>
                          </a:endParaRPr>
                        </a:p>
                      </a:txBody>
                      <a:tcPr marL="91448" marR="91448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6675034"/>
                      </a:ext>
                    </a:extLst>
                  </a:tr>
                  <a:tr h="370840">
                    <a:tc>
                      <a:txBody>
                        <a:bodyPr/>
                        <a:lstStyle>
                          <a:lvl1pPr defTabSz="457200">
                            <a:spcBef>
                              <a:spcPct val="20000"/>
                            </a:spcBef>
                            <a:buFont typeface="Arial" panose="020B0604020202020204" pitchFamily="34" charset="0"/>
                            <a:defRPr sz="2800"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ea typeface="ＭＳ Ｐゴシック" panose="020B0600070205080204" pitchFamily="34" charset="-128"/>
                            </a:defRPr>
                          </a:lvl1pPr>
                          <a:lvl2pPr marL="742950" indent="-285750" defTabSz="457200">
                            <a:spcBef>
                              <a:spcPct val="20000"/>
                            </a:spcBef>
                            <a:buFont typeface="Arial" panose="020B0604020202020204" pitchFamily="34" charset="0"/>
                            <a:defRPr sz="2400"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ea typeface="ＭＳ Ｐゴシック" panose="020B0600070205080204" pitchFamily="34" charset="-128"/>
                            </a:defRPr>
                          </a:lvl2pPr>
                          <a:lvl3pPr marL="1143000" indent="-228600" defTabSz="457200">
                            <a:spcBef>
                              <a:spcPct val="20000"/>
                            </a:spcBef>
                            <a:buFont typeface="Arial" panose="020B0604020202020204" pitchFamily="34" charset="0"/>
                            <a:defRPr sz="2000"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ea typeface="ＭＳ Ｐゴシック" panose="020B0600070205080204" pitchFamily="34" charset="-128"/>
                            </a:defRPr>
                          </a:lvl3pPr>
                          <a:lvl4pPr marL="1600200" indent="-228600" defTabSz="457200">
                            <a:spcBef>
                              <a:spcPct val="20000"/>
                            </a:spcBef>
                            <a:buFont typeface="Arial" panose="020B0604020202020204" pitchFamily="34" charset="0"/>
                            <a:defRPr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ea typeface="ＭＳ Ｐゴシック" panose="020B0600070205080204" pitchFamily="34" charset="-128"/>
                            </a:defRPr>
                          </a:lvl4pPr>
                          <a:lvl5pPr marL="2057400" indent="-228600" defTabSz="457200">
                            <a:spcBef>
                              <a:spcPct val="20000"/>
                            </a:spcBef>
                            <a:buFont typeface="Arial" panose="020B0604020202020204" pitchFamily="34" charset="0"/>
                            <a:defRPr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ea typeface="ＭＳ Ｐゴシック" panose="020B0600070205080204" pitchFamily="34" charset="-128"/>
                            </a:defRPr>
                          </a:lvl5pPr>
                          <a:lvl6pPr marL="2514600" indent="-228600" defTabSz="4572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Font typeface="Arial" panose="020B0604020202020204" pitchFamily="34" charset="0"/>
                            <a:defRPr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ea typeface="ＭＳ Ｐゴシック" panose="020B0600070205080204" pitchFamily="34" charset="-128"/>
                            </a:defRPr>
                          </a:lvl6pPr>
                          <a:lvl7pPr marL="2971800" indent="-228600" defTabSz="4572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Font typeface="Arial" panose="020B0604020202020204" pitchFamily="34" charset="0"/>
                            <a:defRPr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ea typeface="ＭＳ Ｐゴシック" panose="020B0600070205080204" pitchFamily="34" charset="-128"/>
                            </a:defRPr>
                          </a:lvl7pPr>
                          <a:lvl8pPr marL="3429000" indent="-228600" defTabSz="4572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Font typeface="Arial" panose="020B0604020202020204" pitchFamily="34" charset="0"/>
                            <a:defRPr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ea typeface="ＭＳ Ｐゴシック" panose="020B0600070205080204" pitchFamily="34" charset="-128"/>
                            </a:defRPr>
                          </a:lvl8pPr>
                          <a:lvl9pPr marL="3886200" indent="-228600" defTabSz="4572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Font typeface="Arial" panose="020B0604020202020204" pitchFamily="34" charset="0"/>
                            <a:defRPr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ea typeface="ＭＳ Ｐゴシック" panose="020B0600070205080204" pitchFamily="34" charset="-128"/>
                            </a:defRPr>
                          </a:lvl9pPr>
                        </a:lstStyle>
                        <a:p>
                          <a:pPr marL="0" marR="0" lvl="0" indent="0" algn="ctr" defTabSz="4572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fr-FR" altLang="fr-FR" sz="2200" b="0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ＭＳ Ｐゴシック" panose="020B0600070205080204" pitchFamily="34" charset="-128"/>
                                  </a:rPr>
                                  <m:t>100</m:t>
                                </m:r>
                              </m:oMath>
                            </m:oMathPara>
                          </a14:m>
                          <a:endParaRPr kumimoji="0" lang="fr-FR" altLang="fr-FR" sz="22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ＭＳ Ｐゴシック" panose="020B0600070205080204" pitchFamily="34" charset="-128"/>
                          </a:endParaRPr>
                        </a:p>
                      </a:txBody>
                      <a:tcPr marL="91448" marR="91448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>
                          <a:lvl1pPr defTabSz="457200">
                            <a:spcBef>
                              <a:spcPct val="20000"/>
                            </a:spcBef>
                            <a:buFont typeface="Arial" panose="020B0604020202020204" pitchFamily="34" charset="0"/>
                            <a:defRPr sz="2800"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ea typeface="ＭＳ Ｐゴシック" panose="020B0600070205080204" pitchFamily="34" charset="-128"/>
                            </a:defRPr>
                          </a:lvl1pPr>
                          <a:lvl2pPr marL="742950" indent="-285750" defTabSz="457200">
                            <a:spcBef>
                              <a:spcPct val="20000"/>
                            </a:spcBef>
                            <a:buFont typeface="Arial" panose="020B0604020202020204" pitchFamily="34" charset="0"/>
                            <a:defRPr sz="2400"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ea typeface="ＭＳ Ｐゴシック" panose="020B0600070205080204" pitchFamily="34" charset="-128"/>
                            </a:defRPr>
                          </a:lvl2pPr>
                          <a:lvl3pPr marL="1143000" indent="-228600" defTabSz="457200">
                            <a:spcBef>
                              <a:spcPct val="20000"/>
                            </a:spcBef>
                            <a:buFont typeface="Arial" panose="020B0604020202020204" pitchFamily="34" charset="0"/>
                            <a:defRPr sz="2000"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ea typeface="ＭＳ Ｐゴシック" panose="020B0600070205080204" pitchFamily="34" charset="-128"/>
                            </a:defRPr>
                          </a:lvl3pPr>
                          <a:lvl4pPr marL="1600200" indent="-228600" defTabSz="457200">
                            <a:spcBef>
                              <a:spcPct val="20000"/>
                            </a:spcBef>
                            <a:buFont typeface="Arial" panose="020B0604020202020204" pitchFamily="34" charset="0"/>
                            <a:defRPr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ea typeface="ＭＳ Ｐゴシック" panose="020B0600070205080204" pitchFamily="34" charset="-128"/>
                            </a:defRPr>
                          </a:lvl4pPr>
                          <a:lvl5pPr marL="2057400" indent="-228600" defTabSz="457200">
                            <a:spcBef>
                              <a:spcPct val="20000"/>
                            </a:spcBef>
                            <a:buFont typeface="Arial" panose="020B0604020202020204" pitchFamily="34" charset="0"/>
                            <a:defRPr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ea typeface="ＭＳ Ｐゴシック" panose="020B0600070205080204" pitchFamily="34" charset="-128"/>
                            </a:defRPr>
                          </a:lvl5pPr>
                          <a:lvl6pPr marL="2514600" indent="-228600" defTabSz="4572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Font typeface="Arial" panose="020B0604020202020204" pitchFamily="34" charset="0"/>
                            <a:defRPr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ea typeface="ＭＳ Ｐゴシック" panose="020B0600070205080204" pitchFamily="34" charset="-128"/>
                            </a:defRPr>
                          </a:lvl6pPr>
                          <a:lvl7pPr marL="2971800" indent="-228600" defTabSz="4572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Font typeface="Arial" panose="020B0604020202020204" pitchFamily="34" charset="0"/>
                            <a:defRPr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ea typeface="ＭＳ Ｐゴシック" panose="020B0600070205080204" pitchFamily="34" charset="-128"/>
                            </a:defRPr>
                          </a:lvl7pPr>
                          <a:lvl8pPr marL="3429000" indent="-228600" defTabSz="4572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Font typeface="Arial" panose="020B0604020202020204" pitchFamily="34" charset="0"/>
                            <a:defRPr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ea typeface="ＭＳ Ｐゴシック" panose="020B0600070205080204" pitchFamily="34" charset="-128"/>
                            </a:defRPr>
                          </a:lvl8pPr>
                          <a:lvl9pPr marL="3886200" indent="-228600" defTabSz="4572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Font typeface="Arial" panose="020B0604020202020204" pitchFamily="34" charset="0"/>
                            <a:defRPr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ea typeface="ＭＳ Ｐゴシック" panose="020B0600070205080204" pitchFamily="34" charset="-128"/>
                            </a:defRPr>
                          </a:lvl9pPr>
                        </a:lstStyle>
                        <a:p>
                          <a:pPr marL="0" marR="0" lvl="0" indent="0" algn="ctr" defTabSz="4572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fr-FR" altLang="fr-FR" sz="2200" b="0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ＭＳ Ｐゴシック" panose="020B0600070205080204" pitchFamily="34" charset="-128"/>
                                  </a:rPr>
                                  <m:t>6,87</m:t>
                                </m:r>
                              </m:oMath>
                            </m:oMathPara>
                          </a14:m>
                          <a:endParaRPr kumimoji="0" lang="fr-FR" altLang="fr-FR" sz="22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ＭＳ Ｐゴシック" panose="020B0600070205080204" pitchFamily="34" charset="-128"/>
                          </a:endParaRPr>
                        </a:p>
                      </a:txBody>
                      <a:tcPr marL="91448" marR="91448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27562419"/>
                      </a:ext>
                    </a:extLst>
                  </a:tr>
                  <a:tr h="370840">
                    <a:tc>
                      <a:txBody>
                        <a:bodyPr/>
                        <a:lstStyle>
                          <a:lvl1pPr defTabSz="457200">
                            <a:spcBef>
                              <a:spcPct val="20000"/>
                            </a:spcBef>
                            <a:buFont typeface="Arial" panose="020B0604020202020204" pitchFamily="34" charset="0"/>
                            <a:defRPr sz="2800"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ea typeface="ＭＳ Ｐゴシック" panose="020B0600070205080204" pitchFamily="34" charset="-128"/>
                            </a:defRPr>
                          </a:lvl1pPr>
                          <a:lvl2pPr marL="742950" indent="-285750" defTabSz="457200">
                            <a:spcBef>
                              <a:spcPct val="20000"/>
                            </a:spcBef>
                            <a:buFont typeface="Arial" panose="020B0604020202020204" pitchFamily="34" charset="0"/>
                            <a:defRPr sz="2400"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ea typeface="ＭＳ Ｐゴシック" panose="020B0600070205080204" pitchFamily="34" charset="-128"/>
                            </a:defRPr>
                          </a:lvl2pPr>
                          <a:lvl3pPr marL="1143000" indent="-228600" defTabSz="457200">
                            <a:spcBef>
                              <a:spcPct val="20000"/>
                            </a:spcBef>
                            <a:buFont typeface="Arial" panose="020B0604020202020204" pitchFamily="34" charset="0"/>
                            <a:defRPr sz="2000"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ea typeface="ＭＳ Ｐゴシック" panose="020B0600070205080204" pitchFamily="34" charset="-128"/>
                            </a:defRPr>
                          </a:lvl3pPr>
                          <a:lvl4pPr marL="1600200" indent="-228600" defTabSz="457200">
                            <a:spcBef>
                              <a:spcPct val="20000"/>
                            </a:spcBef>
                            <a:buFont typeface="Arial" panose="020B0604020202020204" pitchFamily="34" charset="0"/>
                            <a:defRPr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ea typeface="ＭＳ Ｐゴシック" panose="020B0600070205080204" pitchFamily="34" charset="-128"/>
                            </a:defRPr>
                          </a:lvl4pPr>
                          <a:lvl5pPr marL="2057400" indent="-228600" defTabSz="457200">
                            <a:spcBef>
                              <a:spcPct val="20000"/>
                            </a:spcBef>
                            <a:buFont typeface="Arial" panose="020B0604020202020204" pitchFamily="34" charset="0"/>
                            <a:defRPr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ea typeface="ＭＳ Ｐゴシック" panose="020B0600070205080204" pitchFamily="34" charset="-128"/>
                            </a:defRPr>
                          </a:lvl5pPr>
                          <a:lvl6pPr marL="2514600" indent="-228600" defTabSz="4572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Font typeface="Arial" panose="020B0604020202020204" pitchFamily="34" charset="0"/>
                            <a:defRPr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ea typeface="ＭＳ Ｐゴシック" panose="020B0600070205080204" pitchFamily="34" charset="-128"/>
                            </a:defRPr>
                          </a:lvl6pPr>
                          <a:lvl7pPr marL="2971800" indent="-228600" defTabSz="4572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Font typeface="Arial" panose="020B0604020202020204" pitchFamily="34" charset="0"/>
                            <a:defRPr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ea typeface="ＭＳ Ｐゴシック" panose="020B0600070205080204" pitchFamily="34" charset="-128"/>
                            </a:defRPr>
                          </a:lvl7pPr>
                          <a:lvl8pPr marL="3429000" indent="-228600" defTabSz="4572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Font typeface="Arial" panose="020B0604020202020204" pitchFamily="34" charset="0"/>
                            <a:defRPr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ea typeface="ＭＳ Ｐゴシック" panose="020B0600070205080204" pitchFamily="34" charset="-128"/>
                            </a:defRPr>
                          </a:lvl8pPr>
                          <a:lvl9pPr marL="3886200" indent="-228600" defTabSz="4572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Font typeface="Arial" panose="020B0604020202020204" pitchFamily="34" charset="0"/>
                            <a:defRPr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ea typeface="ＭＳ Ｐゴシック" panose="020B0600070205080204" pitchFamily="34" charset="-128"/>
                            </a:defRPr>
                          </a:lvl9pPr>
                        </a:lstStyle>
                        <a:p>
                          <a:pPr marL="0" marR="0" lvl="0" indent="0" algn="ctr" defTabSz="4572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fr-FR" altLang="fr-FR" sz="2200" b="0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ＭＳ Ｐゴシック" panose="020B0600070205080204" pitchFamily="34" charset="-128"/>
                                  </a:rPr>
                                  <m:t>1000</m:t>
                                </m:r>
                              </m:oMath>
                            </m:oMathPara>
                          </a14:m>
                          <a:endParaRPr kumimoji="0" lang="fr-FR" altLang="fr-FR" sz="22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ＭＳ Ｐゴシック" panose="020B0600070205080204" pitchFamily="34" charset="-128"/>
                          </a:endParaRPr>
                        </a:p>
                      </a:txBody>
                      <a:tcPr marL="91445" marR="91445" marT="45727" marB="45727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>
                          <a:lvl1pPr defTabSz="457200">
                            <a:spcBef>
                              <a:spcPct val="20000"/>
                            </a:spcBef>
                            <a:buFont typeface="Arial" panose="020B0604020202020204" pitchFamily="34" charset="0"/>
                            <a:defRPr sz="2800"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ea typeface="ＭＳ Ｐゴシック" panose="020B0600070205080204" pitchFamily="34" charset="-128"/>
                            </a:defRPr>
                          </a:lvl1pPr>
                          <a:lvl2pPr marL="742950" indent="-285750" defTabSz="457200">
                            <a:spcBef>
                              <a:spcPct val="20000"/>
                            </a:spcBef>
                            <a:buFont typeface="Arial" panose="020B0604020202020204" pitchFamily="34" charset="0"/>
                            <a:defRPr sz="2400"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ea typeface="ＭＳ Ｐゴシック" panose="020B0600070205080204" pitchFamily="34" charset="-128"/>
                            </a:defRPr>
                          </a:lvl2pPr>
                          <a:lvl3pPr marL="1143000" indent="-228600" defTabSz="457200">
                            <a:spcBef>
                              <a:spcPct val="20000"/>
                            </a:spcBef>
                            <a:buFont typeface="Arial" panose="020B0604020202020204" pitchFamily="34" charset="0"/>
                            <a:defRPr sz="2000"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ea typeface="ＭＳ Ｐゴシック" panose="020B0600070205080204" pitchFamily="34" charset="-128"/>
                            </a:defRPr>
                          </a:lvl3pPr>
                          <a:lvl4pPr marL="1600200" indent="-228600" defTabSz="457200">
                            <a:spcBef>
                              <a:spcPct val="20000"/>
                            </a:spcBef>
                            <a:buFont typeface="Arial" panose="020B0604020202020204" pitchFamily="34" charset="0"/>
                            <a:defRPr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ea typeface="ＭＳ Ｐゴシック" panose="020B0600070205080204" pitchFamily="34" charset="-128"/>
                            </a:defRPr>
                          </a:lvl4pPr>
                          <a:lvl5pPr marL="2057400" indent="-228600" defTabSz="457200">
                            <a:spcBef>
                              <a:spcPct val="20000"/>
                            </a:spcBef>
                            <a:buFont typeface="Arial" panose="020B0604020202020204" pitchFamily="34" charset="0"/>
                            <a:defRPr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ea typeface="ＭＳ Ｐゴシック" panose="020B0600070205080204" pitchFamily="34" charset="-128"/>
                            </a:defRPr>
                          </a:lvl5pPr>
                          <a:lvl6pPr marL="2514600" indent="-228600" defTabSz="4572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Font typeface="Arial" panose="020B0604020202020204" pitchFamily="34" charset="0"/>
                            <a:defRPr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ea typeface="ＭＳ Ｐゴシック" panose="020B0600070205080204" pitchFamily="34" charset="-128"/>
                            </a:defRPr>
                          </a:lvl6pPr>
                          <a:lvl7pPr marL="2971800" indent="-228600" defTabSz="4572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Font typeface="Arial" panose="020B0604020202020204" pitchFamily="34" charset="0"/>
                            <a:defRPr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ea typeface="ＭＳ Ｐゴシック" panose="020B0600070205080204" pitchFamily="34" charset="-128"/>
                            </a:defRPr>
                          </a:lvl7pPr>
                          <a:lvl8pPr marL="3429000" indent="-228600" defTabSz="4572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Font typeface="Arial" panose="020B0604020202020204" pitchFamily="34" charset="0"/>
                            <a:defRPr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ea typeface="ＭＳ Ｐゴシック" panose="020B0600070205080204" pitchFamily="34" charset="-128"/>
                            </a:defRPr>
                          </a:lvl8pPr>
                          <a:lvl9pPr marL="3886200" indent="-228600" defTabSz="4572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Font typeface="Arial" panose="020B0604020202020204" pitchFamily="34" charset="0"/>
                            <a:defRPr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ea typeface="ＭＳ Ｐゴシック" panose="020B0600070205080204" pitchFamily="34" charset="-128"/>
                            </a:defRPr>
                          </a:lvl9pPr>
                        </a:lstStyle>
                        <a:p>
                          <a:pPr marL="0" marR="0" lvl="0" indent="0" algn="ctr" defTabSz="4572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fr-FR" altLang="fr-FR" sz="2200" b="0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ＭＳ Ｐゴシック" panose="020B0600070205080204" pitchFamily="34" charset="-128"/>
                                  </a:rPr>
                                  <m:t>6,971</m:t>
                                </m:r>
                              </m:oMath>
                            </m:oMathPara>
                          </a14:m>
                          <a:endParaRPr kumimoji="0" lang="fr-FR" altLang="fr-FR" sz="22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ＭＳ Ｐゴシック" panose="020B0600070205080204" pitchFamily="34" charset="-128"/>
                          </a:endParaRPr>
                        </a:p>
                      </a:txBody>
                      <a:tcPr marL="91445" marR="91445" marT="45727" marB="45727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029395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fr-FR" altLang="fr-FR" sz="2200" b="0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ＭＳ Ｐゴシック" panose="020B0600070205080204" pitchFamily="34" charset="-128"/>
                                  </a:rPr>
                                  <m:t>10000</m:t>
                                </m:r>
                              </m:oMath>
                            </m:oMathPara>
                          </a14:m>
                          <a:endParaRPr kumimoji="0" lang="fr-FR" altLang="fr-FR" sz="22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ＭＳ Ｐゴシック" panose="020B0600070205080204" pitchFamily="34" charset="-128"/>
                          </a:endParaRPr>
                        </a:p>
                      </a:txBody>
                      <a:tcPr marL="91445" marR="91445" marT="45727" marB="45727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fr-FR" altLang="fr-FR" sz="2200" b="0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ＭＳ Ｐゴシック" panose="020B0600070205080204" pitchFamily="34" charset="-128"/>
                                  </a:rPr>
                                  <m:t>7,0113</m:t>
                                </m:r>
                              </m:oMath>
                            </m:oMathPara>
                          </a14:m>
                          <a:endParaRPr kumimoji="0" lang="fr-FR" altLang="fr-FR" sz="22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ＭＳ Ｐゴシック" panose="020B0600070205080204" pitchFamily="34" charset="-128"/>
                          </a:endParaRPr>
                        </a:p>
                      </a:txBody>
                      <a:tcPr marL="91445" marR="91445" marT="45727" marB="45727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32820767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fr-FR" altLang="fr-FR" sz="2200" b="0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ＭＳ Ｐゴシック" panose="020B0600070205080204" pitchFamily="34" charset="-128"/>
                                  </a:rPr>
                                  <m:t>100000</m:t>
                                </m:r>
                              </m:oMath>
                            </m:oMathPara>
                          </a14:m>
                          <a:endParaRPr kumimoji="0" lang="fr-FR" altLang="fr-FR" sz="22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ＭＳ Ｐゴシック" panose="020B0600070205080204" pitchFamily="34" charset="-128"/>
                          </a:endParaRPr>
                        </a:p>
                      </a:txBody>
                      <a:tcPr marL="91445" marR="91445" marT="45727" marB="45727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fr-FR" altLang="fr-FR" sz="2200" b="0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ＭＳ Ｐゴシック" panose="020B0600070205080204" pitchFamily="34" charset="-128"/>
                                  </a:rPr>
                                  <m:t>7,0034</m:t>
                                </m:r>
                              </m:oMath>
                            </m:oMathPara>
                          </a14:m>
                          <a:endParaRPr kumimoji="0" lang="fr-FR" altLang="fr-FR" sz="22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ＭＳ Ｐゴシック" panose="020B0600070205080204" pitchFamily="34" charset="-128"/>
                          </a:endParaRPr>
                        </a:p>
                      </a:txBody>
                      <a:tcPr marL="91445" marR="91445" marT="45727" marB="45727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338587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fr-FR" altLang="fr-FR" sz="2200" b="0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ＭＳ Ｐゴシック" panose="020B0600070205080204" pitchFamily="34" charset="-128"/>
                                  </a:rPr>
                                  <m:t>1000000</m:t>
                                </m:r>
                              </m:oMath>
                            </m:oMathPara>
                          </a14:m>
                          <a:endParaRPr kumimoji="0" lang="fr-FR" altLang="fr-FR" sz="22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ＭＳ Ｐゴシック" panose="020B0600070205080204" pitchFamily="34" charset="-128"/>
                          </a:endParaRPr>
                        </a:p>
                      </a:txBody>
                      <a:tcPr marL="91445" marR="91445" marT="45727" marB="45727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fr-FR" altLang="fr-FR" sz="2200" b="0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ＭＳ Ｐゴシック" panose="020B0600070205080204" pitchFamily="34" charset="-128"/>
                                  </a:rPr>
                                  <m:t>6,999029</m:t>
                                </m:r>
                              </m:oMath>
                            </m:oMathPara>
                          </a14:m>
                          <a:endParaRPr kumimoji="0" lang="fr-FR" altLang="fr-FR" sz="22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ＭＳ Ｐゴシック" panose="020B0600070205080204" pitchFamily="34" charset="-128"/>
                          </a:endParaRPr>
                        </a:p>
                      </a:txBody>
                      <a:tcPr marL="91445" marR="91445" marT="45727" marB="45727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1896102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au 3">
                <a:extLst>
                  <a:ext uri="{FF2B5EF4-FFF2-40B4-BE49-F238E27FC236}">
                    <a16:creationId xmlns:a16="http://schemas.microsoft.com/office/drawing/2014/main" id="{21C3A8CA-DABD-2B41-8B5C-CC51E8E357C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3704716"/>
                  </p:ext>
                </p:extLst>
              </p:nvPr>
            </p:nvGraphicFramePr>
            <p:xfrm>
              <a:off x="3148390" y="3429000"/>
              <a:ext cx="5895219" cy="2987096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2939987">
                      <a:extLst>
                        <a:ext uri="{9D8B030D-6E8A-4147-A177-3AD203B41FA5}">
                          <a16:colId xmlns:a16="http://schemas.microsoft.com/office/drawing/2014/main" val="2451292674"/>
                        </a:ext>
                      </a:extLst>
                    </a:gridCol>
                    <a:gridCol w="2955232">
                      <a:extLst>
                        <a:ext uri="{9D8B030D-6E8A-4147-A177-3AD203B41FA5}">
                          <a16:colId xmlns:a16="http://schemas.microsoft.com/office/drawing/2014/main" val="219766205"/>
                        </a:ext>
                      </a:extLst>
                    </a:gridCol>
                  </a:tblGrid>
                  <a:tr h="42672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91445" marR="91445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11765" r="-101293" b="-597059"/>
                          </a:stretch>
                        </a:blipFill>
                      </a:tcPr>
                    </a:tc>
                    <a:tc>
                      <a:txBody>
                        <a:bodyPr/>
                        <a:lstStyle>
                          <a:lvl1pPr defTabSz="457200">
                            <a:spcBef>
                              <a:spcPct val="20000"/>
                            </a:spcBef>
                            <a:buFont typeface="Arial" panose="020B0604020202020204" pitchFamily="34" charset="0"/>
                            <a:defRPr sz="2800"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ea typeface="ＭＳ Ｐゴシック" panose="020B0600070205080204" pitchFamily="34" charset="-128"/>
                            </a:defRPr>
                          </a:lvl1pPr>
                          <a:lvl2pPr marL="742950" indent="-285750" defTabSz="457200">
                            <a:spcBef>
                              <a:spcPct val="20000"/>
                            </a:spcBef>
                            <a:buFont typeface="Arial" panose="020B0604020202020204" pitchFamily="34" charset="0"/>
                            <a:defRPr sz="2400"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ea typeface="ＭＳ Ｐゴシック" panose="020B0600070205080204" pitchFamily="34" charset="-128"/>
                            </a:defRPr>
                          </a:lvl2pPr>
                          <a:lvl3pPr marL="1143000" indent="-228600" defTabSz="457200">
                            <a:spcBef>
                              <a:spcPct val="20000"/>
                            </a:spcBef>
                            <a:buFont typeface="Arial" panose="020B0604020202020204" pitchFamily="34" charset="0"/>
                            <a:defRPr sz="2000"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ea typeface="ＭＳ Ｐゴシック" panose="020B0600070205080204" pitchFamily="34" charset="-128"/>
                            </a:defRPr>
                          </a:lvl3pPr>
                          <a:lvl4pPr marL="1600200" indent="-228600" defTabSz="457200">
                            <a:spcBef>
                              <a:spcPct val="20000"/>
                            </a:spcBef>
                            <a:buFont typeface="Arial" panose="020B0604020202020204" pitchFamily="34" charset="0"/>
                            <a:defRPr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ea typeface="ＭＳ Ｐゴシック" panose="020B0600070205080204" pitchFamily="34" charset="-128"/>
                            </a:defRPr>
                          </a:lvl4pPr>
                          <a:lvl5pPr marL="2057400" indent="-228600" defTabSz="457200">
                            <a:spcBef>
                              <a:spcPct val="20000"/>
                            </a:spcBef>
                            <a:buFont typeface="Arial" panose="020B0604020202020204" pitchFamily="34" charset="0"/>
                            <a:defRPr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ea typeface="ＭＳ Ｐゴシック" panose="020B0600070205080204" pitchFamily="34" charset="-128"/>
                            </a:defRPr>
                          </a:lvl5pPr>
                          <a:lvl6pPr marL="2514600" indent="-228600" defTabSz="4572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Font typeface="Arial" panose="020B0604020202020204" pitchFamily="34" charset="0"/>
                            <a:defRPr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ea typeface="ＭＳ Ｐゴシック" panose="020B0600070205080204" pitchFamily="34" charset="-128"/>
                            </a:defRPr>
                          </a:lvl6pPr>
                          <a:lvl7pPr marL="2971800" indent="-228600" defTabSz="4572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Font typeface="Arial" panose="020B0604020202020204" pitchFamily="34" charset="0"/>
                            <a:defRPr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ea typeface="ＭＳ Ｐゴシック" panose="020B0600070205080204" pitchFamily="34" charset="-128"/>
                            </a:defRPr>
                          </a:lvl7pPr>
                          <a:lvl8pPr marL="3429000" indent="-228600" defTabSz="4572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Font typeface="Arial" panose="020B0604020202020204" pitchFamily="34" charset="0"/>
                            <a:defRPr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ea typeface="ＭＳ Ｐゴシック" panose="020B0600070205080204" pitchFamily="34" charset="-128"/>
                            </a:defRPr>
                          </a:lvl8pPr>
                          <a:lvl9pPr marL="3886200" indent="-228600" defTabSz="4572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Font typeface="Arial" panose="020B0604020202020204" pitchFamily="34" charset="0"/>
                            <a:defRPr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ea typeface="ＭＳ Ｐゴシック" panose="020B0600070205080204" pitchFamily="34" charset="-128"/>
                            </a:defRPr>
                          </a:lvl9pPr>
                        </a:lstStyle>
                        <a:p>
                          <a:pPr marL="0" marR="0" lvl="0" indent="0" algn="ctr" defTabSz="4572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fr-FR" altLang="fr-FR" sz="22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Calibri" panose="020F0502020204030204" pitchFamily="34" charset="0"/>
                              <a:ea typeface="ＭＳ Ｐゴシック" panose="020B0600070205080204" pitchFamily="34" charset="-128"/>
                            </a:rPr>
                            <a:t>Moyenne empirique</a:t>
                          </a:r>
                        </a:p>
                      </a:txBody>
                      <a:tcPr marL="91445" marR="91445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2686013"/>
                      </a:ext>
                    </a:extLst>
                  </a:tr>
                  <a:tr h="42672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91448" marR="91448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115152" r="-101293" b="-5151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91448" marR="91448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99145" t="-115152" r="-427" b="-51515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6675034"/>
                      </a:ext>
                    </a:extLst>
                  </a:tr>
                  <a:tr h="42672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91448" marR="91448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8824" r="-101293" b="-4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91448" marR="91448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99145" t="-208824" r="-427" b="-4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27562419"/>
                      </a:ext>
                    </a:extLst>
                  </a:tr>
                  <a:tr h="426734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91445" marR="91445" marT="45727" marB="45727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308824" r="-101293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91445" marR="91445" marT="45727" marB="45727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99145" t="-308824" r="-427" b="-3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2939501"/>
                      </a:ext>
                    </a:extLst>
                  </a:tr>
                  <a:tr h="426734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91445" marR="91445" marT="45727" marB="45727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408824" r="-101293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91445" marR="91445" marT="45727" marB="45727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99145" t="-408824" r="-427" b="-2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28207674"/>
                      </a:ext>
                    </a:extLst>
                  </a:tr>
                  <a:tr h="426734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91445" marR="91445" marT="45727" marB="45727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524242" r="-101293" b="-1060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91445" marR="91445" marT="45727" marB="45727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99145" t="-524242" r="-427" b="-10606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385875"/>
                      </a:ext>
                    </a:extLst>
                  </a:tr>
                  <a:tr h="426734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91445" marR="91445" marT="45727" marB="45727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605882" r="-101293" b="-29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91445" marR="91445" marT="45727" marB="45727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99145" t="-605882" r="-427" b="-294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8961020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708777826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3685</TotalTime>
  <Words>5774</Words>
  <Application>Microsoft Office PowerPoint</Application>
  <PresentationFormat>Grand écran</PresentationFormat>
  <Paragraphs>953</Paragraphs>
  <Slides>111</Slides>
  <Notes>33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111</vt:i4>
      </vt:variant>
    </vt:vector>
  </HeadingPairs>
  <TitlesOfParts>
    <vt:vector size="116" baseType="lpstr">
      <vt:lpstr>Arial</vt:lpstr>
      <vt:lpstr>Calibri</vt:lpstr>
      <vt:lpstr>Calibri Light</vt:lpstr>
      <vt:lpstr>Cambria Math</vt:lpstr>
      <vt:lpstr>Thème Office</vt:lpstr>
      <vt:lpstr>Variables aléatoires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Titre</dc:title>
  <dc:creator>Laurent Godefroy</dc:creator>
  <cp:lastModifiedBy>Kamul ALI NASSOMA WATTARA</cp:lastModifiedBy>
  <cp:revision>86</cp:revision>
  <dcterms:created xsi:type="dcterms:W3CDTF">2021-02-04T09:09:06Z</dcterms:created>
  <dcterms:modified xsi:type="dcterms:W3CDTF">2024-04-09T13:21:21Z</dcterms:modified>
</cp:coreProperties>
</file>